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2">
  <p:sldMasterIdLst>
    <p:sldMasterId id="2147483792" r:id="rId1"/>
  </p:sldMasterIdLst>
  <p:sldIdLst>
    <p:sldId id="256" r:id="rId2"/>
    <p:sldId id="257" r:id="rId3"/>
    <p:sldId id="341" r:id="rId4"/>
    <p:sldId id="572" r:id="rId5"/>
    <p:sldId id="573" r:id="rId6"/>
    <p:sldId id="574" r:id="rId7"/>
    <p:sldId id="575" r:id="rId8"/>
    <p:sldId id="576" r:id="rId9"/>
    <p:sldId id="650" r:id="rId10"/>
    <p:sldId id="577" r:id="rId11"/>
    <p:sldId id="578" r:id="rId12"/>
    <p:sldId id="579" r:id="rId13"/>
    <p:sldId id="580" r:id="rId14"/>
    <p:sldId id="581" r:id="rId15"/>
    <p:sldId id="582" r:id="rId16"/>
    <p:sldId id="583" r:id="rId17"/>
    <p:sldId id="584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592" r:id="rId26"/>
    <p:sldId id="593" r:id="rId27"/>
    <p:sldId id="594" r:id="rId28"/>
    <p:sldId id="595" r:id="rId29"/>
    <p:sldId id="596" r:id="rId30"/>
    <p:sldId id="597" r:id="rId31"/>
    <p:sldId id="600" r:id="rId32"/>
    <p:sldId id="598" r:id="rId33"/>
    <p:sldId id="599" r:id="rId34"/>
    <p:sldId id="601" r:id="rId35"/>
    <p:sldId id="602" r:id="rId36"/>
    <p:sldId id="603" r:id="rId37"/>
    <p:sldId id="604" r:id="rId38"/>
    <p:sldId id="605" r:id="rId39"/>
    <p:sldId id="606" r:id="rId40"/>
    <p:sldId id="607" r:id="rId41"/>
    <p:sldId id="608" r:id="rId42"/>
    <p:sldId id="609" r:id="rId43"/>
    <p:sldId id="610" r:id="rId44"/>
    <p:sldId id="611" r:id="rId45"/>
    <p:sldId id="612" r:id="rId46"/>
    <p:sldId id="613" r:id="rId47"/>
    <p:sldId id="614" r:id="rId48"/>
    <p:sldId id="615" r:id="rId49"/>
    <p:sldId id="616" r:id="rId50"/>
    <p:sldId id="617" r:id="rId51"/>
    <p:sldId id="618" r:id="rId52"/>
    <p:sldId id="619" r:id="rId53"/>
    <p:sldId id="620" r:id="rId54"/>
    <p:sldId id="621" r:id="rId55"/>
    <p:sldId id="622" r:id="rId56"/>
    <p:sldId id="623" r:id="rId57"/>
    <p:sldId id="624" r:id="rId58"/>
    <p:sldId id="625" r:id="rId59"/>
    <p:sldId id="626" r:id="rId60"/>
    <p:sldId id="627" r:id="rId61"/>
    <p:sldId id="628" r:id="rId62"/>
    <p:sldId id="629" r:id="rId63"/>
    <p:sldId id="630" r:id="rId64"/>
    <p:sldId id="631" r:id="rId65"/>
    <p:sldId id="632" r:id="rId66"/>
    <p:sldId id="633" r:id="rId67"/>
    <p:sldId id="634" r:id="rId68"/>
    <p:sldId id="635" r:id="rId69"/>
    <p:sldId id="636" r:id="rId70"/>
    <p:sldId id="637" r:id="rId71"/>
    <p:sldId id="638" r:id="rId72"/>
    <p:sldId id="639" r:id="rId73"/>
    <p:sldId id="640" r:id="rId74"/>
    <p:sldId id="641" r:id="rId75"/>
    <p:sldId id="642" r:id="rId76"/>
    <p:sldId id="643" r:id="rId77"/>
    <p:sldId id="644" r:id="rId78"/>
    <p:sldId id="645" r:id="rId79"/>
    <p:sldId id="646" r:id="rId80"/>
    <p:sldId id="647" r:id="rId81"/>
    <p:sldId id="651" r:id="rId82"/>
    <p:sldId id="648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3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6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6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8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6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0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6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4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7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8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321966-C214-44FA-A753-A7A629A1F278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96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00B050"/>
          </a:solidFill>
          <a:latin typeface="华文新魏" panose="02010800040101010101" pitchFamily="2" charset="-122"/>
          <a:ea typeface="华文新魏" panose="02010800040101010101" pitchFamily="2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800" kern="1200">
          <a:solidFill>
            <a:srgbClr val="0070C0"/>
          </a:solidFill>
          <a:latin typeface="华文行楷" panose="02010800040101010101" pitchFamily="2" charset="-122"/>
          <a:ea typeface="华文行楷" panose="02010800040101010101" pitchFamily="2" charset="-122"/>
          <a:cs typeface="+mn-cs"/>
        </a:defRPr>
      </a:lvl2pPr>
      <a:lvl3pPr marL="38404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000" b="1" kern="1200">
          <a:solidFill>
            <a:srgbClr val="7030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56692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25106" y="1711568"/>
            <a:ext cx="7666893" cy="263698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>Python  Crawler Development </a:t>
            </a:r>
            <a:endParaRPr lang="zh-CN" altLang="en-US" sz="5400" dirty="0">
              <a:solidFill>
                <a:schemeClr val="accent3">
                  <a:lumMod val="75000"/>
                </a:schemeClr>
              </a:solidFill>
              <a:latin typeface="Blackadder ITC" panose="04020505051007020D02" pitchFamily="8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525106" cy="434926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25106" y="-11016"/>
            <a:ext cx="7666894" cy="1734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极客学院 </a:t>
            </a:r>
            <a:r>
              <a:rPr lang="en-US" altLang="zh-CN" sz="2800" b="1" dirty="0" smtClean="0">
                <a:solidFill>
                  <a:schemeClr val="tx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Jikexueyuan.com</a:t>
            </a:r>
            <a:endParaRPr lang="zh-CN" altLang="en-US" sz="2800" b="1" dirty="0" smtClean="0">
              <a:solidFill>
                <a:schemeClr val="tx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/>
              <a:t>互联网</a:t>
            </a:r>
            <a:r>
              <a:rPr lang="en-US" altLang="zh-CN" sz="2800" b="1" dirty="0" smtClean="0"/>
              <a:t>+</a:t>
            </a:r>
            <a:r>
              <a:rPr lang="zh-CN" altLang="en-US" sz="2800" b="1" dirty="0" smtClean="0"/>
              <a:t>职业技能系列 </a:t>
            </a:r>
            <a:endParaRPr lang="en-US" altLang="zh-CN" sz="2800" b="1" dirty="0" smtClean="0">
              <a:solidFill>
                <a:schemeClr val="tx1"/>
              </a:solidFill>
              <a:latin typeface="Blackadder ITC" panose="04020505051007020D02" pitchFamily="8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39509" y="1947964"/>
            <a:ext cx="62835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4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爬虫开发 从入门到实战（微课版）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4349263"/>
            <a:ext cx="12192000" cy="2039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93325" y="587249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人民邮电出版社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10158119" y="488555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谢乾坤 著</a:t>
            </a:r>
          </a:p>
        </p:txBody>
      </p:sp>
    </p:spTree>
    <p:extLst>
      <p:ext uri="{BB962C8B-B14F-4D97-AF65-F5344CB8AC3E}">
        <p14:creationId xmlns:p14="http://schemas.microsoft.com/office/powerpoint/2010/main" val="26496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不仅</a:t>
            </a:r>
            <a:r>
              <a:rPr lang="zh-CN" altLang="zh-CN" dirty="0"/>
              <a:t>是字典，</a:t>
            </a:r>
            <a:r>
              <a:rPr lang="en-US" altLang="zh-CN" dirty="0"/>
              <a:t>Python</a:t>
            </a:r>
            <a:r>
              <a:rPr lang="zh-CN" altLang="zh-CN" dirty="0"/>
              <a:t>中的列表或者包含字典的列表，也可以转换为</a:t>
            </a:r>
            <a:r>
              <a:rPr lang="en-US" altLang="zh-CN" dirty="0"/>
              <a:t>JSON</a:t>
            </a:r>
            <a:r>
              <a:rPr lang="zh-CN" altLang="zh-CN" dirty="0"/>
              <a:t>格式的字符串，如图</a:t>
            </a:r>
            <a:r>
              <a:rPr lang="en-US" altLang="zh-CN" dirty="0"/>
              <a:t>7-3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要把</a:t>
            </a:r>
            <a:r>
              <a:rPr lang="en-US" altLang="zh-CN" dirty="0"/>
              <a:t>JSON</a:t>
            </a:r>
            <a:r>
              <a:rPr lang="zh-CN" altLang="zh-CN" dirty="0"/>
              <a:t>格式的字符串转换为</a:t>
            </a:r>
            <a:r>
              <a:rPr lang="en-US" altLang="zh-CN" dirty="0"/>
              <a:t>Python</a:t>
            </a:r>
            <a:r>
              <a:rPr lang="zh-CN" altLang="zh-CN" dirty="0"/>
              <a:t>的字典或者列表，只需要使用一行代码即可：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person_dict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json.loads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person_json_indent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这里</a:t>
            </a:r>
            <a:r>
              <a:rPr lang="zh-CN" altLang="zh-CN" dirty="0"/>
              <a:t>得到的</a:t>
            </a:r>
            <a:r>
              <a:rPr lang="en-US" altLang="zh-CN" dirty="0" err="1"/>
              <a:t>person_dict</a:t>
            </a:r>
            <a:r>
              <a:rPr lang="zh-CN" altLang="zh-CN" dirty="0"/>
              <a:t>就是一个字典，可以像使用普通字典一样来使用它，如图</a:t>
            </a:r>
            <a:r>
              <a:rPr lang="en-US" altLang="zh-CN" dirty="0"/>
              <a:t>7-4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51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68" y="2059166"/>
            <a:ext cx="4276004" cy="377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55" y="2132988"/>
            <a:ext cx="4820860" cy="362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90653" y="5904791"/>
            <a:ext cx="10615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将包含字典的列表转换为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JSON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格式的字符串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把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JSON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格式的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字符串转换为字典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460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7.1.3  </a:t>
            </a:r>
            <a:r>
              <a:rPr lang="zh-CN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异步</a:t>
            </a:r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GET</a:t>
            </a:r>
            <a:r>
              <a:rPr lang="zh-CN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</a:t>
            </a:r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POST</a:t>
            </a:r>
            <a:r>
              <a:rPr lang="zh-CN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请求</a:t>
            </a:r>
            <a:endParaRPr lang="zh-CN" altLang="en-US" sz="4000" dirty="0" bmk="_Toc50009034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110" y="1879187"/>
            <a:ext cx="6109052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使用</a:t>
            </a:r>
            <a:r>
              <a:rPr lang="zh-CN" altLang="zh-CN" dirty="0"/>
              <a:t>异步加载技术的网站，被加载的内容是不能在源代码中找到的。对于这种情况，应该如何抓取被加载的内容呢？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为了</a:t>
            </a:r>
            <a:r>
              <a:rPr lang="zh-CN" altLang="zh-CN" dirty="0"/>
              <a:t>解决这个问题，就需要使用</a:t>
            </a:r>
            <a:r>
              <a:rPr lang="en-US" altLang="zh-CN" dirty="0"/>
              <a:t>Google Chrome</a:t>
            </a:r>
            <a:r>
              <a:rPr lang="zh-CN" altLang="zh-CN" dirty="0"/>
              <a:t>浏览器的开发者模式。在网页上单击右键，选择“检查”命令，然后定位到“</a:t>
            </a:r>
            <a:r>
              <a:rPr lang="en-US" altLang="zh-CN" dirty="0"/>
              <a:t>Network</a:t>
            </a:r>
            <a:r>
              <a:rPr lang="zh-CN" altLang="zh-CN" dirty="0"/>
              <a:t>”选项卡，如图</a:t>
            </a:r>
            <a:r>
              <a:rPr lang="en-US" altLang="zh-CN" dirty="0"/>
              <a:t>7-5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098" name="图片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1"/>
          <a:stretch>
            <a:fillRect/>
          </a:stretch>
        </p:blipFill>
        <p:spPr bwMode="auto">
          <a:xfrm>
            <a:off x="6593543" y="2372153"/>
            <a:ext cx="5189417" cy="290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277397" y="5539988"/>
            <a:ext cx="407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打开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Google Chrome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开发者工具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4891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998" y="2224735"/>
            <a:ext cx="6541305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接下来</a:t>
            </a:r>
            <a:r>
              <a:rPr lang="zh-CN" altLang="zh-CN" dirty="0"/>
              <a:t>需要刷新网页。在</a:t>
            </a:r>
            <a:r>
              <a:rPr lang="en-US" altLang="zh-CN" dirty="0"/>
              <a:t>Windows</a:t>
            </a:r>
            <a:r>
              <a:rPr lang="zh-CN" altLang="zh-CN" dirty="0"/>
              <a:t>下，按</a:t>
            </a:r>
            <a:r>
              <a:rPr lang="en-US" altLang="zh-CN" dirty="0"/>
              <a:t>F5</a:t>
            </a:r>
            <a:r>
              <a:rPr lang="zh-CN" altLang="zh-CN" dirty="0"/>
              <a:t>键或者单击地址栏左边的“刷新”按钮，在</a:t>
            </a:r>
            <a:r>
              <a:rPr lang="en-US" altLang="zh-CN" dirty="0"/>
              <a:t>Mac OS</a:t>
            </a:r>
            <a:r>
              <a:rPr lang="zh-CN" altLang="zh-CN" dirty="0"/>
              <a:t>下，按</a:t>
            </a:r>
            <a:r>
              <a:rPr lang="en-US" altLang="zh-CN" dirty="0" err="1"/>
              <a:t>Shift+Command+R</a:t>
            </a:r>
            <a:r>
              <a:rPr lang="zh-CN" altLang="zh-CN" dirty="0"/>
              <a:t>组合键或者单击地址栏左边的“刷新”按钮。刷新以后，可以看到“</a:t>
            </a:r>
            <a:r>
              <a:rPr lang="en-US" altLang="zh-CN" dirty="0"/>
              <a:t>Network</a:t>
            </a:r>
            <a:r>
              <a:rPr lang="zh-CN" altLang="zh-CN" dirty="0"/>
              <a:t>”选项卡下面出现了一些内容，如图</a:t>
            </a:r>
            <a:r>
              <a:rPr lang="en-US" altLang="zh-CN" dirty="0"/>
              <a:t>7-6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02" y="2224735"/>
            <a:ext cx="4568092" cy="287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090375" y="5628530"/>
            <a:ext cx="5936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刷新网页以后，“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Network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”选项卡下出现的内容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4790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12281"/>
            <a:ext cx="10058400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单击</a:t>
            </a:r>
            <a:r>
              <a:rPr lang="zh-CN" altLang="zh-CN" dirty="0"/>
              <a:t>“</a:t>
            </a:r>
            <a:r>
              <a:rPr lang="en-US" altLang="zh-CN" dirty="0"/>
              <a:t>Network</a:t>
            </a:r>
            <a:r>
              <a:rPr lang="zh-CN" altLang="zh-CN" dirty="0"/>
              <a:t>”选项卡下面出现的“</a:t>
            </a:r>
            <a:r>
              <a:rPr lang="en-US" altLang="zh-CN" dirty="0"/>
              <a:t>ajax_1_backend</a:t>
            </a:r>
            <a:r>
              <a:rPr lang="zh-CN" altLang="zh-CN" dirty="0"/>
              <a:t>”和“</a:t>
            </a:r>
            <a:r>
              <a:rPr lang="en-US" altLang="zh-CN" dirty="0"/>
              <a:t>ajax_1_postbackend</a:t>
            </a:r>
            <a:r>
              <a:rPr lang="zh-CN" altLang="zh-CN" dirty="0"/>
              <a:t>”，并定位到“</a:t>
            </a:r>
            <a:r>
              <a:rPr lang="en-US" altLang="zh-CN" dirty="0"/>
              <a:t>Response</a:t>
            </a:r>
            <a:r>
              <a:rPr lang="zh-CN" altLang="zh-CN" dirty="0"/>
              <a:t>”选项卡，可以看到这里出现了网页上面的内容，如图</a:t>
            </a:r>
            <a:r>
              <a:rPr lang="en-US" altLang="zh-CN" dirty="0"/>
              <a:t>7-7</a:t>
            </a:r>
            <a:r>
              <a:rPr lang="zh-CN" altLang="zh-CN" dirty="0"/>
              <a:t>和图</a:t>
            </a:r>
            <a:r>
              <a:rPr lang="en-US" altLang="zh-CN" dirty="0"/>
              <a:t>7-8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6146" name="图片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35" y="3071755"/>
            <a:ext cx="4422271" cy="2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680986" y="5954081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被异步加载的数据之一，使用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GET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579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90" y="1890907"/>
            <a:ext cx="6778308" cy="37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797097" y="5809115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被异步加载的数据之二，使用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POST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8875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再</a:t>
            </a:r>
            <a:r>
              <a:rPr lang="zh-CN" altLang="zh-CN" dirty="0"/>
              <a:t>选择“</a:t>
            </a:r>
            <a:r>
              <a:rPr lang="en-US" altLang="zh-CN" dirty="0"/>
              <a:t>Headers</a:t>
            </a:r>
            <a:r>
              <a:rPr lang="zh-CN" altLang="zh-CN" dirty="0"/>
              <a:t>”选项卡，可以看到这个请求使用</a:t>
            </a:r>
            <a:r>
              <a:rPr lang="en-US" altLang="zh-CN" dirty="0"/>
              <a:t>GET</a:t>
            </a:r>
            <a:r>
              <a:rPr lang="zh-CN" altLang="zh-CN" dirty="0"/>
              <a:t>方式，发送到</a:t>
            </a:r>
            <a:r>
              <a:rPr lang="en-US" altLang="zh-CN" dirty="0"/>
              <a:t>http://exercise.kingname.info/ajax_1_   backend</a:t>
            </a:r>
            <a:r>
              <a:rPr lang="zh-CN" altLang="zh-CN" dirty="0"/>
              <a:t>，其头部信息如图</a:t>
            </a:r>
            <a:r>
              <a:rPr lang="en-US" altLang="zh-CN" dirty="0"/>
              <a:t>7-9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于是</a:t>
            </a:r>
            <a:r>
              <a:rPr lang="zh-CN" altLang="zh-CN" dirty="0"/>
              <a:t>，尝试使用</a:t>
            </a:r>
            <a:r>
              <a:rPr lang="en-US" altLang="zh-CN" dirty="0"/>
              <a:t>requests</a:t>
            </a:r>
            <a:r>
              <a:rPr lang="zh-CN" altLang="zh-CN" dirty="0"/>
              <a:t>发送这个请求，即可成功获取到网页上的第</a:t>
            </a:r>
            <a:r>
              <a:rPr lang="en-US" altLang="zh-CN" dirty="0"/>
              <a:t>1</a:t>
            </a:r>
            <a:r>
              <a:rPr lang="zh-CN" altLang="zh-CN" dirty="0"/>
              <a:t>条内容，如图</a:t>
            </a:r>
            <a:r>
              <a:rPr lang="en-US" altLang="zh-CN" dirty="0"/>
              <a:t>7-10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0546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837" y="4340902"/>
            <a:ext cx="1818742" cy="180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75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"/>
          <a:stretch>
            <a:fillRect/>
          </a:stretch>
        </p:blipFill>
        <p:spPr bwMode="auto">
          <a:xfrm>
            <a:off x="1274414" y="1928868"/>
            <a:ext cx="4148393" cy="375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图片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77" y="1928868"/>
            <a:ext cx="5724358" cy="368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82498" y="5882489"/>
            <a:ext cx="1125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GET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方式的异步请求的头部信息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7-10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requests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获得被异步加载的信息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7078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595" y="1845734"/>
            <a:ext cx="11552663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对于</a:t>
            </a:r>
            <a:r>
              <a:rPr lang="zh-CN" altLang="zh-CN" dirty="0"/>
              <a:t>网页中的第</a:t>
            </a:r>
            <a:r>
              <a:rPr lang="en-US" altLang="zh-CN" dirty="0"/>
              <a:t>2</a:t>
            </a:r>
            <a:r>
              <a:rPr lang="zh-CN" altLang="zh-CN" dirty="0"/>
              <a:t>条内容，查看“</a:t>
            </a:r>
            <a:r>
              <a:rPr lang="en-US" altLang="zh-CN" dirty="0"/>
              <a:t>Headers</a:t>
            </a:r>
            <a:r>
              <a:rPr lang="zh-CN" altLang="zh-CN" dirty="0"/>
              <a:t>”选项卡，可以看到，这是使用</a:t>
            </a:r>
            <a:r>
              <a:rPr lang="en-US" altLang="zh-CN" dirty="0"/>
              <a:t>POST</a:t>
            </a:r>
            <a:r>
              <a:rPr lang="zh-CN" altLang="zh-CN" dirty="0"/>
              <a:t>方式向</a:t>
            </a:r>
            <a:r>
              <a:rPr lang="en-US" altLang="zh-CN" dirty="0"/>
              <a:t>http://</a:t>
            </a:r>
            <a:r>
              <a:rPr lang="en-US" altLang="zh-CN" dirty="0" smtClean="0"/>
              <a:t>exercise.kingname.info/ajax_1_postbackend </a:t>
            </a:r>
            <a:r>
              <a:rPr lang="zh-CN" altLang="zh-CN" dirty="0"/>
              <a:t>发送请求，并以</a:t>
            </a:r>
            <a:r>
              <a:rPr lang="en-US" altLang="zh-CN" dirty="0"/>
              <a:t>JSON</a:t>
            </a:r>
            <a:r>
              <a:rPr lang="zh-CN" altLang="zh-CN" dirty="0"/>
              <a:t>格式提交数据，其头部信息如图</a:t>
            </a:r>
            <a:r>
              <a:rPr lang="en-US" altLang="zh-CN" dirty="0"/>
              <a:t>7-11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使用</a:t>
            </a:r>
            <a:r>
              <a:rPr lang="en-US" altLang="zh-CN" dirty="0"/>
              <a:t>requests</a:t>
            </a:r>
            <a:r>
              <a:rPr lang="zh-CN" altLang="zh-CN" dirty="0"/>
              <a:t>发送这个请求，也成功地获取了网页上面的第</a:t>
            </a:r>
            <a:r>
              <a:rPr lang="en-US" altLang="zh-CN" dirty="0"/>
              <a:t>2</a:t>
            </a:r>
            <a:r>
              <a:rPr lang="zh-CN" altLang="zh-CN" dirty="0"/>
              <a:t>条信息。通过修改请求的数据内容，还能够修改网页的返回内容，如图</a:t>
            </a:r>
            <a:r>
              <a:rPr lang="en-US" altLang="zh-CN" dirty="0"/>
              <a:t>7-12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图片 3" descr="C:\Users\604long\Desktop\timg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13" y="4070195"/>
            <a:ext cx="2759899" cy="209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428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59" y="1831975"/>
            <a:ext cx="3162182" cy="387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666" y="2541288"/>
            <a:ext cx="6775285" cy="280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83581" y="5817045"/>
            <a:ext cx="5438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POST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方式的异步请求的头部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信息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139666" y="5493879"/>
            <a:ext cx="7052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requests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模拟发送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方正书宋简体"/>
              </a:rPr>
              <a:t>POST</a:t>
            </a:r>
          </a:p>
          <a:p>
            <a:pPr algn="ctr"/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请求获取第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条异步加载内容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2374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章  </a:t>
            </a:r>
            <a:r>
              <a:rPr lang="zh-CN" altLang="zh-CN" dirty="0" smtClean="0"/>
              <a:t>异步</a:t>
            </a:r>
            <a:r>
              <a:rPr lang="zh-CN" altLang="zh-CN" dirty="0"/>
              <a:t>加载与请求头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5551" y="1845734"/>
            <a:ext cx="10627112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如果</a:t>
            </a:r>
            <a:r>
              <a:rPr lang="zh-CN" altLang="zh-CN" dirty="0"/>
              <a:t>读者在本世纪初就接触过互联网，那么应该会记得，那个时候每单击一个链接，浏览器就会短暂地“白屏”一两秒，然后才会进入一个新的页面。不同的页面，网址也是不一样的。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随着</a:t>
            </a:r>
            <a:r>
              <a:rPr lang="zh-CN" altLang="zh-CN" dirty="0"/>
              <a:t>技术的不断进步，现在不少网站已经引入了异步加载技术，单击新的链接以后，几乎看不到“白屏”的现象了。而且更神奇的是，单击了链接，网页的内容已经发生了改变，但是网址竟然没有变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0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86490" y="859057"/>
            <a:ext cx="55034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7.1.4  </a:t>
            </a:r>
            <a:r>
              <a:rPr lang="zh-CN" altLang="en-US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特殊的异步加载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06987" y="2402163"/>
            <a:ext cx="609525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7.1.3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小节中介绍的是最常见、最简单的异步加载情况，但并非所有的异步加载都会向后台发送请求。打开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个练习页面，可以看到页面上有图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所示的内容。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43" name="图片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24" y="2021139"/>
            <a:ext cx="4168887" cy="366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410414" y="5951281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异步加载练习页面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039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781" y="2202572"/>
            <a:ext cx="6634976" cy="4023360"/>
          </a:xfrm>
        </p:spPr>
        <p:txBody>
          <a:bodyPr/>
          <a:lstStyle/>
          <a:p>
            <a:pPr lvl="0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 分析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Chrome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开发者工具的“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Network”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选项卡下面的内容，可以看到整个页面的打开过程并没有尝试请求后台的行为。其中的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exercise_ajax_2.html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就是这个页面自身，而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jquery-3.2.1.min.js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jQuery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的库，都不是对后台的请求。打开网页源代码可以看到，确实没有“天王盖地虎”这几个汉字，如图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14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lang="zh-CN" altLang="en-US" sz="6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1266" name="图片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059" y="2838761"/>
            <a:ext cx="4752914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114803" y="5657220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网页源代码中确实没有网页中的内容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06070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36702" y="2087698"/>
            <a:ext cx="10604810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那么这个页面上的汉字到底是从哪里加载进来的？这种情况称为伪装成异步加载的后端渲染。数据就在源代码里，但却不直接显示出来。注意，源代码最下面的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JavaScript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代码，其中有一段：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{"code": "\u884c\u52a8\u4ee3\u53f7\uff1a\u5929\u738b\u76d6\u5730\u864e"}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其外形看起来有点像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JSON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格式的字符串。尝试使用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去解析，发现可以得到网页上面的内容，如图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15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160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23" y="1965790"/>
            <a:ext cx="907338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924220" y="5864870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解析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JSON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字符串得到网页上显示的内容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87567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这种</a:t>
            </a:r>
            <a:r>
              <a:rPr lang="zh-CN" altLang="zh-CN" dirty="0"/>
              <a:t>假的异步加载页面，其处理思路一般是使用正则表达式从页面中把数据提取出来，然后直接解析。对于异步加载练习页面</a:t>
            </a:r>
            <a:r>
              <a:rPr lang="en-US" altLang="zh-CN" dirty="0"/>
              <a:t>2</a:t>
            </a:r>
            <a:r>
              <a:rPr lang="zh-CN" altLang="zh-CN" dirty="0"/>
              <a:t>，完整的处理代码为：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import </a:t>
            </a:r>
            <a:r>
              <a:rPr lang="en-US" altLang="zh-CN" dirty="0" err="1">
                <a:solidFill>
                  <a:srgbClr val="0070C0"/>
                </a:solidFill>
              </a:rPr>
              <a:t>json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import requests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import re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 </a:t>
            </a:r>
            <a:endParaRPr lang="zh-CN" altLang="zh-CN" dirty="0">
              <a:solidFill>
                <a:srgbClr val="0070C0"/>
              </a:solidFill>
            </a:endParaRPr>
          </a:p>
        </p:txBody>
      </p:sp>
      <p:pic>
        <p:nvPicPr>
          <p:cNvPr id="4" name="Picture 2" descr="C:\Program Files\Microsoft Office\MEDIA\CAGCAT10\j030125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11" y="4181096"/>
            <a:ext cx="2189754" cy="187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75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 = 'http://exercise.kingname.info/exercise_ajax_2.html'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html = </a:t>
            </a:r>
            <a:r>
              <a:rPr lang="en-US" altLang="zh-CN" dirty="0" err="1">
                <a:solidFill>
                  <a:srgbClr val="0070C0"/>
                </a:solidFill>
              </a:rPr>
              <a:t>requests.get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).</a:t>
            </a:r>
            <a:r>
              <a:rPr lang="en-US" altLang="zh-CN" dirty="0" err="1">
                <a:solidFill>
                  <a:srgbClr val="0070C0"/>
                </a:solidFill>
              </a:rPr>
              <a:t>content.decode</a:t>
            </a:r>
            <a:r>
              <a:rPr lang="en-US" altLang="zh-CN" dirty="0">
                <a:solidFill>
                  <a:srgbClr val="0070C0"/>
                </a:solidFill>
              </a:rPr>
              <a:t>()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err="1" smtClean="0">
                <a:solidFill>
                  <a:srgbClr val="0070C0"/>
                </a:solidFill>
              </a:rPr>
              <a:t>code_json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= </a:t>
            </a:r>
            <a:r>
              <a:rPr lang="en-US" altLang="zh-CN" dirty="0" err="1">
                <a:solidFill>
                  <a:srgbClr val="0070C0"/>
                </a:solidFill>
              </a:rPr>
              <a:t>re.search</a:t>
            </a:r>
            <a:r>
              <a:rPr lang="en-US" altLang="zh-CN" dirty="0">
                <a:solidFill>
                  <a:srgbClr val="0070C0"/>
                </a:solidFill>
              </a:rPr>
              <a:t>("secret = '(.*?)'", html, </a:t>
            </a:r>
            <a:r>
              <a:rPr lang="en-US" altLang="zh-CN" dirty="0" err="1">
                <a:solidFill>
                  <a:srgbClr val="0070C0"/>
                </a:solidFill>
              </a:rPr>
              <a:t>re.S</a:t>
            </a:r>
            <a:r>
              <a:rPr lang="en-US" altLang="zh-CN" dirty="0">
                <a:solidFill>
                  <a:srgbClr val="0070C0"/>
                </a:solidFill>
              </a:rPr>
              <a:t>).group(1)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err="1">
                <a:solidFill>
                  <a:srgbClr val="0070C0"/>
                </a:solidFill>
              </a:rPr>
              <a:t>code_dict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json.loads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code_json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print(code_dict['code'])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运行</a:t>
            </a:r>
            <a:r>
              <a:rPr lang="zh-CN" altLang="zh-CN" dirty="0"/>
              <a:t>后的结果如图</a:t>
            </a:r>
            <a:r>
              <a:rPr lang="en-US" altLang="zh-CN" dirty="0"/>
              <a:t>7-16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3" descr="C:\Program Files\Microsoft Office\MEDIA\CAGCAT10\j029215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956" y="3857414"/>
            <a:ext cx="1944216" cy="23069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03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48" y="2074128"/>
            <a:ext cx="8003362" cy="351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620901" y="5764509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获取假异步加载的数据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1770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9034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7.1.5  </a:t>
            </a:r>
            <a:r>
              <a:rPr lang="zh-CN" altLang="en-US" sz="4000" dirty="0" bmk="_Toc50009034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多次请求的异步加载</a:t>
            </a:r>
            <a:endParaRPr lang="zh-CN" altLang="en-US" sz="4000" dirty="0" bmk="_Toc50009034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5362" name="图片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" b="47728"/>
          <a:stretch>
            <a:fillRect/>
          </a:stretch>
        </p:blipFill>
        <p:spPr bwMode="auto">
          <a:xfrm>
            <a:off x="6807006" y="4062219"/>
            <a:ext cx="5228051" cy="11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887745" y="580644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7-17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异步加载练习页面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3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96197" y="2020788"/>
            <a:ext cx="572726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还有一些网页，显示在页面上的内容要经过多次异步请求才能得到。第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请求返回的是第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个请求的参数，第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个请求的返回内容又是第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个请求的参数，只有得到了上一个请求里面的有用信息，才能发起下一个请求。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打开异步加载练习页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，页面内容如图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17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7970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33803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通过</a:t>
            </a:r>
            <a:r>
              <a:rPr lang="zh-CN" altLang="zh-CN" dirty="0"/>
              <a:t>分析</a:t>
            </a:r>
            <a:r>
              <a:rPr lang="en-US" altLang="zh-CN" dirty="0"/>
              <a:t>Chrome</a:t>
            </a:r>
            <a:r>
              <a:rPr lang="zh-CN" altLang="zh-CN" dirty="0"/>
              <a:t>开发者工具的请求，不难发现这一条信息是通过向</a:t>
            </a:r>
            <a:r>
              <a:rPr lang="en-US" altLang="zh-CN" dirty="0"/>
              <a:t>http://</a:t>
            </a:r>
            <a:r>
              <a:rPr lang="en-US" altLang="zh-CN" dirty="0" smtClean="0"/>
              <a:t>exercise.kingname.info/ajax_3_postbackend</a:t>
            </a:r>
            <a:r>
              <a:rPr lang="zh-CN" altLang="zh-CN" dirty="0"/>
              <a:t>这个地址发送</a:t>
            </a:r>
            <a:r>
              <a:rPr lang="en-US" altLang="zh-CN" dirty="0"/>
              <a:t>POST</a:t>
            </a:r>
            <a:r>
              <a:rPr lang="zh-CN" altLang="zh-CN" dirty="0"/>
              <a:t>请求得到的，如图</a:t>
            </a:r>
            <a:r>
              <a:rPr lang="en-US" altLang="zh-CN" dirty="0"/>
              <a:t>7-18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6386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195" y="3130554"/>
            <a:ext cx="4546522" cy="284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467297" y="5970578"/>
            <a:ext cx="5478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通过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Chrome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开发者工具找到页面信息的来源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6493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其中</a:t>
            </a:r>
            <a:r>
              <a:rPr lang="zh-CN" altLang="zh-CN" dirty="0"/>
              <a:t>，返回的</a:t>
            </a:r>
            <a:r>
              <a:rPr lang="en-US" altLang="zh-CN" dirty="0"/>
              <a:t>JSON</a:t>
            </a:r>
            <a:r>
              <a:rPr lang="zh-CN" altLang="zh-CN" dirty="0"/>
              <a:t>格式的字符串经过</a:t>
            </a:r>
            <a:r>
              <a:rPr lang="en-US" altLang="zh-CN" dirty="0"/>
              <a:t>Python</a:t>
            </a:r>
            <a:r>
              <a:rPr lang="zh-CN" altLang="zh-CN" dirty="0"/>
              <a:t>解析，可以得到页面上的文字，如图</a:t>
            </a:r>
            <a:r>
              <a:rPr lang="en-US" altLang="zh-CN" dirty="0"/>
              <a:t>7-19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7410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226" y="2816457"/>
            <a:ext cx="6620649" cy="291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42085" y="5983937"/>
            <a:ext cx="6768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Python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解析发现请求返回的内容确实是页面内容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680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  </a:t>
            </a:r>
            <a:r>
              <a:rPr lang="zh-CN" altLang="zh-CN" dirty="0" smtClean="0"/>
              <a:t>通过</a:t>
            </a:r>
            <a:r>
              <a:rPr lang="zh-CN" altLang="zh-CN" dirty="0"/>
              <a:t>这一章的学习，你将会掌握如下知识。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）抓取异步加载的数据。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）伪造</a:t>
            </a:r>
            <a:r>
              <a:rPr lang="en-US" altLang="zh-CN" dirty="0"/>
              <a:t>HTTP</a:t>
            </a:r>
            <a:r>
              <a:rPr lang="zh-CN" altLang="zh-CN" dirty="0"/>
              <a:t>请求头。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）模拟浏览器获取网站数据。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  <p:pic>
        <p:nvPicPr>
          <p:cNvPr id="4" name="Picture 2" descr="C:\Program Files\Microsoft Office\MEDIA\CAGCAT10\j023465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12" y="2889616"/>
            <a:ext cx="2417101" cy="23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745" y="2455280"/>
            <a:ext cx="6396339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zh-CN" altLang="zh-CN" dirty="0"/>
              <a:t>“</a:t>
            </a:r>
            <a:r>
              <a:rPr lang="en-US" altLang="zh-CN" dirty="0"/>
              <a:t>Headers</a:t>
            </a:r>
            <a:r>
              <a:rPr lang="zh-CN" altLang="zh-CN" dirty="0"/>
              <a:t>”选项卡查看这个</a:t>
            </a:r>
            <a:r>
              <a:rPr lang="en-US" altLang="zh-CN" dirty="0"/>
              <a:t>POST</a:t>
            </a:r>
            <a:r>
              <a:rPr lang="zh-CN" altLang="zh-CN" dirty="0"/>
              <a:t>请求的具体参数，在</a:t>
            </a:r>
            <a:r>
              <a:rPr lang="en-US" altLang="zh-CN" dirty="0"/>
              <a:t>body</a:t>
            </a:r>
            <a:r>
              <a:rPr lang="zh-CN" altLang="zh-CN" dirty="0"/>
              <a:t>里面发现两个奇怪的参数</a:t>
            </a:r>
            <a:r>
              <a:rPr lang="en-US" altLang="zh-CN" dirty="0"/>
              <a:t>secret1</a:t>
            </a:r>
            <a:r>
              <a:rPr lang="zh-CN" altLang="zh-CN" dirty="0"/>
              <a:t>和</a:t>
            </a:r>
            <a:r>
              <a:rPr lang="en-US" altLang="zh-CN" dirty="0"/>
              <a:t>secret2</a:t>
            </a:r>
            <a:r>
              <a:rPr lang="zh-CN" altLang="zh-CN" dirty="0"/>
              <a:t>，如图</a:t>
            </a:r>
            <a:r>
              <a:rPr lang="en-US" altLang="zh-CN" dirty="0"/>
              <a:t>7-20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8434" name="Picture 2" descr="7-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78" y="2455280"/>
            <a:ext cx="4636284" cy="287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918084" y="5584501"/>
            <a:ext cx="5273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7-20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分析请求的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body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信息发现两</a:t>
            </a:r>
            <a:r>
              <a:rPr lang="zh-CN" altLang="zh-CN" b="1" kern="100" dirty="0" smtClean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个</a:t>
            </a:r>
            <a:endParaRPr lang="en-US" altLang="zh-CN" b="1" kern="100" dirty="0" smtClean="0">
              <a:latin typeface="宋体" panose="02010600030101010101" pitchFamily="2" charset="-122"/>
              <a:ea typeface="方正书宋简体"/>
              <a:cs typeface="宋体" panose="02010600030101010101" pitchFamily="2" charset="-122"/>
            </a:endParaRPr>
          </a:p>
          <a:p>
            <a:pPr algn="ctr"/>
            <a:r>
              <a:rPr lang="zh-CN" altLang="zh-CN" b="1" kern="100" dirty="0" smtClean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奇怪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参数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secret1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和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15918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05185" y="2540851"/>
            <a:ext cx="668627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</a:t>
            </a:r>
            <a:r>
              <a:rPr kumimoji="0" lang="zh-CN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到目前为止，一切看起来都和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7.1.3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小节中的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POST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请求一样。但是在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7.1.3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小节里面提交的参数是可以随便修改的，那么在这里如果随便修改会怎么样呢？尝试修改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secret1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secret2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，发现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POST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请求无法得到想要的结果，如图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458" name="图片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23" y="2471280"/>
            <a:ext cx="5071358" cy="288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126480" y="5792802"/>
            <a:ext cx="5818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7-21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修改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secret1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或者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secret2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发现不能得到想要的结果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21757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打开</a:t>
            </a:r>
            <a:r>
              <a:rPr lang="zh-CN" altLang="zh-CN" dirty="0"/>
              <a:t>这个练习页的源代码，在源代码中可以找到</a:t>
            </a:r>
            <a:r>
              <a:rPr lang="en-US" altLang="zh-CN" dirty="0"/>
              <a:t>secret_2</a:t>
            </a:r>
            <a:r>
              <a:rPr lang="zh-CN" altLang="zh-CN" dirty="0"/>
              <a:t>，如图</a:t>
            </a:r>
            <a:r>
              <a:rPr lang="en-US" altLang="zh-CN" dirty="0"/>
              <a:t>7-22</a:t>
            </a:r>
            <a:r>
              <a:rPr lang="zh-CN" altLang="zh-CN" dirty="0"/>
              <a:t>所示。虽然在</a:t>
            </a:r>
            <a:r>
              <a:rPr lang="en-US" altLang="zh-CN" dirty="0"/>
              <a:t>POST</a:t>
            </a:r>
            <a:r>
              <a:rPr lang="zh-CN" altLang="zh-CN" dirty="0"/>
              <a:t>参数中，名字是</a:t>
            </a:r>
            <a:r>
              <a:rPr lang="en-US" altLang="zh-CN" dirty="0"/>
              <a:t>secret2</a:t>
            </a:r>
            <a:r>
              <a:rPr lang="zh-CN" altLang="zh-CN" dirty="0"/>
              <a:t>，而源代码中的名字是</a:t>
            </a:r>
            <a:r>
              <a:rPr lang="en-US" altLang="zh-CN" dirty="0"/>
              <a:t>secret_2</a:t>
            </a:r>
            <a:r>
              <a:rPr lang="zh-CN" altLang="zh-CN" dirty="0"/>
              <a:t>，不过从值可以看出这就是同一个参数。</a:t>
            </a:r>
          </a:p>
          <a:p>
            <a:endParaRPr lang="zh-CN" altLang="en-US" dirty="0"/>
          </a:p>
        </p:txBody>
      </p:sp>
      <p:pic>
        <p:nvPicPr>
          <p:cNvPr id="20482" name="图片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12" y="3127105"/>
            <a:ext cx="6074239" cy="27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578282" y="5977468"/>
            <a:ext cx="3439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cs typeface="宋体" panose="02010600030101010101" pitchFamily="2" charset="-122"/>
              </a:rPr>
              <a:t>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7-22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在源代码中找到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secret_2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82150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源代码</a:t>
            </a:r>
            <a:r>
              <a:rPr lang="zh-CN" altLang="zh-CN" dirty="0"/>
              <a:t>里面没有</a:t>
            </a:r>
            <a:r>
              <a:rPr lang="en-US" altLang="zh-CN" dirty="0"/>
              <a:t>secret1</a:t>
            </a:r>
            <a:r>
              <a:rPr lang="zh-CN" altLang="zh-CN" dirty="0"/>
              <a:t>，因此就要考虑这个参数是不是来自于另一个异步请求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继续</a:t>
            </a:r>
            <a:r>
              <a:rPr lang="zh-CN" altLang="zh-CN" dirty="0"/>
              <a:t>在开发者工具中查看其他请求，可以成功找到</a:t>
            </a:r>
            <a:r>
              <a:rPr lang="en-US" altLang="zh-CN" dirty="0"/>
              <a:t>secret1</a:t>
            </a:r>
            <a:r>
              <a:rPr lang="zh-CN" altLang="zh-CN" dirty="0"/>
              <a:t>，如图</a:t>
            </a:r>
            <a:r>
              <a:rPr lang="en-US" altLang="zh-CN" dirty="0"/>
              <a:t>7-23</a:t>
            </a:r>
            <a:r>
              <a:rPr lang="zh-CN" altLang="zh-CN" dirty="0"/>
              <a:t>所示。注意，它的名字变为了“</a:t>
            </a:r>
            <a:r>
              <a:rPr lang="en-US" altLang="zh-CN" dirty="0"/>
              <a:t>code</a:t>
            </a:r>
            <a:r>
              <a:rPr lang="zh-CN" altLang="zh-CN" dirty="0"/>
              <a:t>”，但是从值可以看出这就是</a:t>
            </a:r>
            <a:r>
              <a:rPr lang="en-US" altLang="zh-CN" dirty="0"/>
              <a:t>secret1</a:t>
            </a:r>
            <a:r>
              <a:rPr lang="zh-CN" altLang="zh-CN" dirty="0"/>
              <a:t>。不少网站也会使用这种改名字的方式来迷惑爬虫开发者。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34131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59" y="4080438"/>
            <a:ext cx="1952531" cy="20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38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7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63" y="1821070"/>
            <a:ext cx="4792630" cy="39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36128" y="5998684"/>
            <a:ext cx="4665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在另一个异步请求里面发现了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36421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</a:t>
            </a:r>
            <a:r>
              <a:rPr lang="zh-CN" altLang="zh-CN" dirty="0"/>
              <a:t>一条请求就是一个不带任何参数的</a:t>
            </a:r>
            <a:r>
              <a:rPr lang="en-US" altLang="zh-CN" dirty="0"/>
              <a:t>GET</a:t>
            </a:r>
            <a:r>
              <a:rPr lang="zh-CN" altLang="zh-CN" dirty="0"/>
              <a:t>请求，请求的头部信息如图</a:t>
            </a:r>
            <a:r>
              <a:rPr lang="en-US" altLang="zh-CN" dirty="0"/>
              <a:t>7-24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对于</a:t>
            </a:r>
            <a:r>
              <a:rPr lang="zh-CN" altLang="zh-CN" dirty="0"/>
              <a:t>这种多次请求才能得到数据的情况，解决办法就是逐一请求，得到返回结果以后再发起下一个请求。具体到这个例子中，那就是先从源代码里面获得</a:t>
            </a:r>
            <a:r>
              <a:rPr lang="en-US" altLang="zh-CN" dirty="0"/>
              <a:t>secret2</a:t>
            </a:r>
            <a:r>
              <a:rPr lang="zh-CN" altLang="zh-CN" dirty="0"/>
              <a:t>，再通过</a:t>
            </a:r>
            <a:r>
              <a:rPr lang="en-US" altLang="zh-CN" dirty="0"/>
              <a:t>GET</a:t>
            </a:r>
            <a:r>
              <a:rPr lang="zh-CN" altLang="zh-CN" dirty="0"/>
              <a:t>请求得到</a:t>
            </a:r>
            <a:r>
              <a:rPr lang="en-US" altLang="zh-CN" dirty="0"/>
              <a:t>secret1</a:t>
            </a:r>
            <a:r>
              <a:rPr lang="zh-CN" altLang="zh-CN" dirty="0"/>
              <a:t>，最后使用</a:t>
            </a:r>
            <a:r>
              <a:rPr lang="en-US" altLang="zh-CN" dirty="0"/>
              <a:t>secret1</a:t>
            </a:r>
            <a:r>
              <a:rPr lang="zh-CN" altLang="zh-CN" dirty="0"/>
              <a:t>和</a:t>
            </a:r>
            <a:r>
              <a:rPr lang="en-US" altLang="zh-CN" dirty="0"/>
              <a:t>secret2</a:t>
            </a:r>
            <a:r>
              <a:rPr lang="zh-CN" altLang="zh-CN" dirty="0"/>
              <a:t>来获取页面上显示的内容。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使用</a:t>
            </a:r>
            <a:r>
              <a:rPr lang="en-US" altLang="zh-CN" dirty="0"/>
              <a:t>Python</a:t>
            </a:r>
            <a:r>
              <a:rPr lang="zh-CN" altLang="zh-CN" dirty="0"/>
              <a:t>来实现这个过程，代码和运行结果如图</a:t>
            </a:r>
            <a:r>
              <a:rPr lang="en-US" altLang="zh-CN" dirty="0"/>
              <a:t>7-25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576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09" y="2040422"/>
            <a:ext cx="4566670" cy="354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图片 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430" y="2040422"/>
            <a:ext cx="4980202" cy="362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35980" y="5826732"/>
            <a:ext cx="1111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获得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secret1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的请求的头部信息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Python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模拟多次异步请求并获得页面上的值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58876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4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7.1.6  </a:t>
            </a:r>
            <a:r>
              <a:rPr lang="zh-CN" altLang="en-US" sz="4000" dirty="0" bmk="_Toc50009034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基于异步加载的简单登录</a:t>
            </a:r>
            <a:endParaRPr lang="zh-CN" altLang="en-US" sz="4000" dirty="0" bmk="_Toc500090346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01804" y="2161744"/>
            <a:ext cx="1150805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网站的登录方式有很多种，其中有一种比较简单的方式，就是使用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发送请求来进行登录。请打开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4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个练习页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http://exercise. kingname.info/exercise_ajax_4.html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，这个页面实现了简单的登录功能。页面打开以后的效果如图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26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根据输入框中的提示，使用用户名“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kingname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和密码“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genius”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进行登录，可以看到登录成功以后弹出图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27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所示的提示框。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0584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82" y="2703359"/>
            <a:ext cx="5314075" cy="233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08"/>
          <a:stretch>
            <a:fillRect/>
          </a:stretch>
        </p:blipFill>
        <p:spPr bwMode="auto">
          <a:xfrm>
            <a:off x="6539377" y="2759018"/>
            <a:ext cx="5389286" cy="228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007220" y="5748674"/>
            <a:ext cx="8809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使用异步加载实现的登录页面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登录成功后弹出的提示框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89520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663" y="2403295"/>
            <a:ext cx="6117559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对于</a:t>
            </a:r>
            <a:r>
              <a:rPr lang="zh-CN" altLang="zh-CN" dirty="0"/>
              <a:t>这种简单的登录功能，可以使用抓取异步加载网页的方式来进行处理。在</a:t>
            </a:r>
            <a:r>
              <a:rPr lang="en-US" altLang="zh-CN" dirty="0"/>
              <a:t>Chrome</a:t>
            </a:r>
            <a:r>
              <a:rPr lang="zh-CN" altLang="zh-CN" dirty="0"/>
              <a:t>开发者工具中可以发现，当单击“登录”按钮时，网页向后台发送了一条请求，如图</a:t>
            </a:r>
            <a:r>
              <a:rPr lang="en-US" altLang="zh-CN" dirty="0"/>
              <a:t>7-28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25602" name="图片 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839" y="2257310"/>
            <a:ext cx="4316532" cy="337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18222" y="5739498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登录过程实际上是一个异步的请求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154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</a:t>
            </a:r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.1 </a:t>
            </a:r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lang="zh-CN" altLang="en-US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异步加载</a:t>
            </a:r>
            <a:endParaRPr lang="zh-CN" altLang="en-US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58282" y="2210809"/>
            <a:ext cx="10961649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spc="-50" dirty="0" bmk="_Toc500090342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7.1.1  AJAX</a:t>
            </a:r>
            <a:r>
              <a:rPr lang="zh-CN" altLang="en-US" sz="4000" spc="-50" dirty="0" bmk="_Toc500090342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4000" spc="-50" dirty="0" bmk="_Toc50008470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是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Asynchronous JavaScript And XML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的首字母缩写，意为异步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JavaScript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XML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技术，可以在不刷新网页的情况下更新网页数据。使用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技术的网页，一般会使用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编写网页的框架。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在打开网页的时候，首先加载的是这个框架。剩下的部分将会在框架加载完成以后再通过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JavaScript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从后台加载。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6673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2674" y="2001852"/>
            <a:ext cx="5515394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这</a:t>
            </a:r>
            <a:r>
              <a:rPr lang="zh-CN" altLang="zh-CN" dirty="0"/>
              <a:t>条请求返回的内容就是“通关口令”。再来看看这个请求发送了哪些数据，如图</a:t>
            </a:r>
            <a:r>
              <a:rPr lang="en-US" altLang="zh-CN" dirty="0"/>
              <a:t>7-29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26626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708" y="1845734"/>
            <a:ext cx="309403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702542" y="5913698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登录请求发送的数据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>
          <a:xfrm>
            <a:off x="1349297" y="3865034"/>
            <a:ext cx="2085277" cy="1884557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1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这</a:t>
            </a:r>
            <a:r>
              <a:rPr lang="zh-CN" altLang="zh-CN" dirty="0"/>
              <a:t>就是使用</a:t>
            </a:r>
            <a:r>
              <a:rPr lang="en-US" altLang="zh-CN" dirty="0"/>
              <a:t>POST</a:t>
            </a:r>
            <a:r>
              <a:rPr lang="zh-CN" altLang="zh-CN" dirty="0"/>
              <a:t>方式的最简单的</a:t>
            </a:r>
            <a:r>
              <a:rPr lang="en-US" altLang="zh-CN" dirty="0"/>
              <a:t>AJAX</a:t>
            </a:r>
            <a:r>
              <a:rPr lang="zh-CN" altLang="zh-CN" dirty="0"/>
              <a:t>请求。使用获取</a:t>
            </a:r>
            <a:r>
              <a:rPr lang="en-US" altLang="zh-CN" dirty="0"/>
              <a:t>POST</a:t>
            </a:r>
            <a:r>
              <a:rPr lang="zh-CN" altLang="zh-CN" dirty="0"/>
              <a:t>方式的</a:t>
            </a:r>
            <a:r>
              <a:rPr lang="en-US" altLang="zh-CN" dirty="0"/>
              <a:t>AJAX</a:t>
            </a:r>
            <a:r>
              <a:rPr lang="zh-CN" altLang="zh-CN" dirty="0"/>
              <a:t>请求的代码，就能成功获取</a:t>
            </a:r>
            <a:r>
              <a:rPr lang="zh-CN" altLang="zh-CN" dirty="0" smtClean="0"/>
              <a:t>到</a:t>
            </a:r>
            <a:r>
              <a:rPr lang="zh-CN" altLang="zh-CN" dirty="0"/>
              <a:t>登录以后返回的内容，如图</a:t>
            </a:r>
            <a:r>
              <a:rPr lang="en-US" altLang="zh-CN" dirty="0"/>
              <a:t>7-30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27653" name="图片 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05" y="3228764"/>
            <a:ext cx="6565544" cy="266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225027" y="5977468"/>
            <a:ext cx="459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AJAX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请求获得登录返回的内容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9720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7.2  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请求头（</a:t>
            </a:r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Headers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）</a:t>
            </a:r>
            <a:endParaRPr lang="zh-CN" altLang="en-US" sz="4000" dirty="0" bmk="_Toc500090341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46410" y="1995366"/>
            <a:ext cx="11050858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spc="-50" dirty="0" bmk="_Toc500090349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7.2.1  </a:t>
            </a:r>
            <a:r>
              <a:rPr lang="zh-CN" altLang="en-US" sz="4000" spc="-50" dirty="0" bmk="_Toc500090349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请求头的作用</a:t>
            </a:r>
            <a:endParaRPr lang="zh-CN" altLang="en-US" sz="4000" spc="-50" dirty="0" bmk="_Toc500090347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使用计算机网页版外卖网站的读者应该会发现这样一个现象：第一次登录外卖网页的时候会让你选择当前所在的商业圈，一旦选定好之后关闭浏览器再打开，网页就会自动定位到先前选择的商业圈。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又比如，例如携程的网站，使用计算机浏览器打开的时候，页面看起来非常复杂多样，如图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但同一个网址，使用手机浏览器打开时，网址会自动发生改变，而且得到的页面竟然完全不同，如图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8791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79" y="2011983"/>
            <a:ext cx="4723316" cy="358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图片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17" y="1965629"/>
            <a:ext cx="2078927" cy="36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605775" y="5826733"/>
            <a:ext cx="8709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计算机网页版携程首页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手机版携程首页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9273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8283" y="1845734"/>
            <a:ext cx="10671717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网站</a:t>
            </a:r>
            <a:r>
              <a:rPr lang="zh-CN" altLang="zh-CN" dirty="0"/>
              <a:t>怎么知道现在是计算机浏览器还是手机浏览器在访问这个页面呢？网站怎么能记住地理位置呢？这就要归功于</a:t>
            </a:r>
            <a:r>
              <a:rPr lang="en-US" altLang="zh-CN" dirty="0"/>
              <a:t>Headers</a:t>
            </a:r>
            <a:r>
              <a:rPr lang="zh-CN" altLang="zh-CN" dirty="0"/>
              <a:t>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Headers</a:t>
            </a:r>
            <a:r>
              <a:rPr lang="zh-CN" altLang="zh-CN" dirty="0"/>
              <a:t>称为请求头，浏览器可以将一些信息通过</a:t>
            </a:r>
            <a:r>
              <a:rPr lang="en-US" altLang="zh-CN" dirty="0"/>
              <a:t>Headers</a:t>
            </a:r>
            <a:r>
              <a:rPr lang="zh-CN" altLang="zh-CN" dirty="0"/>
              <a:t>传递给服务器，服务器也可以将一些信息通过</a:t>
            </a:r>
            <a:r>
              <a:rPr lang="en-US" altLang="zh-CN" dirty="0"/>
              <a:t>Headers</a:t>
            </a:r>
            <a:r>
              <a:rPr lang="zh-CN" altLang="zh-CN" dirty="0"/>
              <a:t>传递给浏览器。电商网站常常应用的</a:t>
            </a:r>
            <a:r>
              <a:rPr lang="en-US" altLang="zh-CN" dirty="0"/>
              <a:t>Cookies</a:t>
            </a:r>
            <a:r>
              <a:rPr lang="zh-CN" altLang="zh-CN" dirty="0"/>
              <a:t>就是</a:t>
            </a:r>
            <a:r>
              <a:rPr lang="en-US" altLang="zh-CN" dirty="0"/>
              <a:t>Headers</a:t>
            </a:r>
            <a:r>
              <a:rPr lang="zh-CN" altLang="zh-CN" dirty="0"/>
              <a:t>里面的一个部分。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18600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25" y="4319550"/>
            <a:ext cx="1775765" cy="18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81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5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7.2.2  </a:t>
            </a:r>
            <a:r>
              <a:rPr lang="zh-CN" altLang="en-US" sz="4000" dirty="0" bmk="_Toc50009035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伪造请求头</a:t>
            </a:r>
            <a:endParaRPr lang="zh-CN" altLang="en-US" sz="4000" dirty="0" bmk="_Toc500090349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00689" y="1827488"/>
            <a:ext cx="1148687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打开练习页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http://exercise.kingname.info/exercise_headers.html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Chrome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的开发者工具监控这个页面的网页请求，可以看到图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33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所示的内容。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22" name="图片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"/>
          <a:stretch>
            <a:fillRect/>
          </a:stretch>
        </p:blipFill>
        <p:spPr bwMode="auto">
          <a:xfrm>
            <a:off x="3676530" y="3088094"/>
            <a:ext cx="4330045" cy="291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756209" y="6005177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请求头练习页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8043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789979"/>
            <a:ext cx="10058400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页面</a:t>
            </a:r>
            <a:r>
              <a:rPr lang="zh-CN" altLang="zh-CN" dirty="0"/>
              <a:t>看起来像是发起了一个普通的</a:t>
            </a:r>
            <a:r>
              <a:rPr lang="en-US" altLang="zh-CN" dirty="0"/>
              <a:t>GET</a:t>
            </a:r>
            <a:r>
              <a:rPr lang="zh-CN" altLang="zh-CN" dirty="0"/>
              <a:t>方式的异步请求给</a:t>
            </a:r>
            <a:r>
              <a:rPr lang="en-US" altLang="zh-CN" dirty="0"/>
              <a:t>http://exercise.kingname.info/exercise_headers_backend</a:t>
            </a:r>
            <a:r>
              <a:rPr lang="zh-CN" altLang="zh-CN" dirty="0"/>
              <a:t>。使用</a:t>
            </a:r>
            <a:r>
              <a:rPr lang="en-US" altLang="zh-CN" dirty="0"/>
              <a:t>requests</a:t>
            </a:r>
            <a:r>
              <a:rPr lang="zh-CN" altLang="zh-CN" dirty="0"/>
              <a:t>尝试获取这个网址的返回信息，结果如图</a:t>
            </a:r>
            <a:r>
              <a:rPr lang="en-US" altLang="zh-CN" dirty="0"/>
              <a:t>7-34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31746" name="图片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19" y="3077737"/>
            <a:ext cx="4073548" cy="28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85193" y="5977468"/>
            <a:ext cx="47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requests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访问请求头练习页面失败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1977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</a:t>
            </a:r>
            <a:r>
              <a:rPr lang="zh-CN" altLang="zh-CN" dirty="0" smtClean="0"/>
              <a:t>使用</a:t>
            </a:r>
            <a:r>
              <a:rPr lang="zh-CN" altLang="zh-CN" dirty="0"/>
              <a:t>浏览器访问网站的时候，网站可以看到一个名称为</a:t>
            </a:r>
            <a:r>
              <a:rPr lang="en-US" altLang="zh-CN" dirty="0"/>
              <a:t>Headers</a:t>
            </a:r>
            <a:r>
              <a:rPr lang="zh-CN" altLang="zh-CN" dirty="0"/>
              <a:t>（请求头）的东西，它的内容如图</a:t>
            </a:r>
            <a:r>
              <a:rPr lang="en-US" altLang="zh-CN" dirty="0"/>
              <a:t>7-35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55" y="2759114"/>
            <a:ext cx="7941699" cy="278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260163" y="5977468"/>
            <a:ext cx="549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使用浏览器访问网站后台显示的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Headers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信息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70456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使用</a:t>
            </a:r>
            <a:r>
              <a:rPr lang="en-US" altLang="zh-CN" dirty="0"/>
              <a:t>requests</a:t>
            </a:r>
            <a:r>
              <a:rPr lang="zh-CN" altLang="zh-CN" dirty="0"/>
              <a:t>访问，请求头的内容如图</a:t>
            </a:r>
            <a:r>
              <a:rPr lang="en-US" altLang="zh-CN" dirty="0"/>
              <a:t>7-36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33794" name="图片 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710" y="2523351"/>
            <a:ext cx="9540487" cy="296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436073" y="5869094"/>
            <a:ext cx="5847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7-36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requests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访问网站，后台显示的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Headers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信息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51009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为了</a:t>
            </a:r>
            <a:r>
              <a:rPr lang="zh-CN" altLang="zh-CN" dirty="0"/>
              <a:t>解决这个问题，就需要给爬虫“换头”。把浏览器的头安装到爬虫的身上，这样网站就不知道谁是谁了。要换头，首先就需要知道浏览器的头是什么样的。因此需要在</a:t>
            </a:r>
            <a:r>
              <a:rPr lang="en-US" altLang="zh-CN" dirty="0"/>
              <a:t>Chrome</a:t>
            </a:r>
            <a:r>
              <a:rPr lang="zh-CN" altLang="zh-CN" dirty="0"/>
              <a:t>浏览器开发者工具的“</a:t>
            </a:r>
            <a:r>
              <a:rPr lang="en-US" altLang="zh-CN" dirty="0"/>
              <a:t>Network</a:t>
            </a:r>
            <a:r>
              <a:rPr lang="zh-CN" altLang="zh-CN" dirty="0"/>
              <a:t>”选项卡的</a:t>
            </a:r>
            <a:r>
              <a:rPr lang="en-US" altLang="zh-CN" dirty="0"/>
              <a:t>Request Headers</a:t>
            </a:r>
            <a:r>
              <a:rPr lang="zh-CN" altLang="zh-CN" dirty="0"/>
              <a:t>里面观察这一次请求的请求头，如图</a:t>
            </a:r>
            <a:r>
              <a:rPr lang="en-US" altLang="zh-CN" dirty="0"/>
              <a:t>7-37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912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57" y="4265336"/>
            <a:ext cx="1100023" cy="18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2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55023" cy="4023360"/>
          </a:xfrm>
        </p:spPr>
        <p:txBody>
          <a:bodyPr/>
          <a:lstStyle/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如何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判断一个网页有没有使用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技术呢？请访问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:// exercise.kingname.info/ exercise_ajax_1.html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，这个页面用浏览器访问的结果如图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lang="zh-CN" altLang="en-US" dirty="0">
              <a:solidFill>
                <a:schemeClr val="tx1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但是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如果检查它的源代码，会发现源代码里面并没有网页上面显示的这两段文字，如图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7749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844" y="4466407"/>
            <a:ext cx="1851660" cy="17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21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445" y="1911622"/>
            <a:ext cx="4293074" cy="384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6232" y="5842568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浏览器发起的请求的头部信息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5244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21569" cy="453276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en-US" altLang="zh-CN" dirty="0"/>
              <a:t>requests</a:t>
            </a:r>
            <a:r>
              <a:rPr lang="zh-CN" altLang="zh-CN" dirty="0"/>
              <a:t>里面，设置请求头的参数名称为“</a:t>
            </a:r>
            <a:r>
              <a:rPr lang="en-US" altLang="zh-CN" dirty="0"/>
              <a:t>headers</a:t>
            </a:r>
            <a:r>
              <a:rPr lang="zh-CN" altLang="zh-CN" dirty="0"/>
              <a:t>”，它的值是一个字典。带有请求头的请求，使用</a:t>
            </a:r>
            <a:r>
              <a:rPr lang="en-US" altLang="zh-CN" dirty="0"/>
              <a:t>requests</a:t>
            </a:r>
            <a:r>
              <a:rPr lang="zh-CN" altLang="zh-CN" dirty="0"/>
              <a:t>的发送格式为：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html = </a:t>
            </a:r>
            <a:r>
              <a:rPr lang="en-US" altLang="zh-CN" dirty="0" err="1">
                <a:solidFill>
                  <a:srgbClr val="0070C0"/>
                </a:solidFill>
              </a:rPr>
              <a:t>requests.get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, headers=</a:t>
            </a:r>
            <a:r>
              <a:rPr lang="zh-CN" altLang="zh-CN" dirty="0">
                <a:solidFill>
                  <a:srgbClr val="0070C0"/>
                </a:solidFill>
              </a:rPr>
              <a:t>字典</a:t>
            </a:r>
            <a:r>
              <a:rPr lang="en-US" altLang="zh-CN" dirty="0">
                <a:solidFill>
                  <a:srgbClr val="0070C0"/>
                </a:solidFill>
              </a:rPr>
              <a:t>).</a:t>
            </a:r>
            <a:r>
              <a:rPr lang="en-US" altLang="zh-CN" dirty="0" err="1">
                <a:solidFill>
                  <a:srgbClr val="0070C0"/>
                </a:solidFill>
              </a:rPr>
              <a:t>content.decode</a:t>
            </a:r>
            <a:r>
              <a:rPr lang="en-US" altLang="zh-CN" dirty="0">
                <a:solidFill>
                  <a:srgbClr val="0070C0"/>
                </a:solidFill>
              </a:rPr>
              <a:t>()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html = </a:t>
            </a:r>
            <a:r>
              <a:rPr lang="en-US" altLang="zh-CN" dirty="0" err="1">
                <a:solidFill>
                  <a:srgbClr val="0070C0"/>
                </a:solidFill>
              </a:rPr>
              <a:t>requests.post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0070C0"/>
                </a:solidFill>
              </a:rPr>
              <a:t>json</a:t>
            </a:r>
            <a:r>
              <a:rPr lang="en-US" altLang="zh-CN" dirty="0">
                <a:solidFill>
                  <a:srgbClr val="0070C0"/>
                </a:solidFill>
              </a:rPr>
              <a:t>=xxx, headers=</a:t>
            </a:r>
            <a:r>
              <a:rPr lang="zh-CN" altLang="zh-CN" dirty="0">
                <a:solidFill>
                  <a:srgbClr val="0070C0"/>
                </a:solidFill>
              </a:rPr>
              <a:t>字典</a:t>
            </a:r>
            <a:r>
              <a:rPr lang="en-US" altLang="zh-CN" dirty="0">
                <a:solidFill>
                  <a:srgbClr val="0070C0"/>
                </a:solidFill>
              </a:rPr>
              <a:t>).</a:t>
            </a:r>
            <a:r>
              <a:rPr lang="en-US" altLang="zh-CN" dirty="0" err="1">
                <a:solidFill>
                  <a:srgbClr val="0070C0"/>
                </a:solidFill>
              </a:rPr>
              <a:t>content.decode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代码</a:t>
            </a:r>
            <a:r>
              <a:rPr lang="zh-CN" altLang="zh-CN" dirty="0"/>
              <a:t>中的字典就对应了浏览器中的请求头。在爬虫里面创建一个字典，将</a:t>
            </a:r>
            <a:r>
              <a:rPr lang="en-US" altLang="zh-CN" dirty="0"/>
              <a:t>Chrome</a:t>
            </a:r>
            <a:r>
              <a:rPr lang="zh-CN" altLang="zh-CN" dirty="0"/>
              <a:t>的请求头的内容复制进去，并调整好格式，发起一个带有</a:t>
            </a:r>
            <a:r>
              <a:rPr lang="en-US" altLang="zh-CN" dirty="0"/>
              <a:t>Chrome</a:t>
            </a:r>
            <a:r>
              <a:rPr lang="zh-CN" altLang="zh-CN" dirty="0"/>
              <a:t>请求头的爬虫请求，可以发现请求获得成功，如图</a:t>
            </a:r>
            <a:r>
              <a:rPr lang="en-US" altLang="zh-CN" dirty="0"/>
              <a:t>7-38</a:t>
            </a:r>
            <a:r>
              <a:rPr lang="zh-CN" altLang="zh-CN" dirty="0"/>
              <a:t>所示。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74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13" y="1943487"/>
            <a:ext cx="6679703" cy="369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772349" y="5853719"/>
            <a:ext cx="4781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7-38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更换了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Chrome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头部以后爬虫访问成功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90679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9934" y="2489782"/>
            <a:ext cx="6467708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虽然</a:t>
            </a:r>
            <a:r>
              <a:rPr lang="zh-CN" altLang="zh-CN" dirty="0"/>
              <a:t>对于某些网站，在请求头里面只需要设置</a:t>
            </a:r>
            <a:r>
              <a:rPr lang="en-US" altLang="zh-CN" dirty="0"/>
              <a:t>User-Agent</a:t>
            </a:r>
            <a:r>
              <a:rPr lang="zh-CN" altLang="zh-CN" dirty="0"/>
              <a:t>就可以正常访问了，但是为了保险起见，还是建议把所有项目都带上，这样可以让爬虫更“像”浏览器。例如本练习，如果仅仅设置</a:t>
            </a:r>
            <a:r>
              <a:rPr lang="en-US" altLang="zh-CN" dirty="0"/>
              <a:t>User-Agent</a:t>
            </a:r>
            <a:r>
              <a:rPr lang="zh-CN" altLang="zh-CN" dirty="0"/>
              <a:t>的话，会得到图</a:t>
            </a:r>
            <a:r>
              <a:rPr lang="en-US" altLang="zh-CN" dirty="0"/>
              <a:t>7-39</a:t>
            </a:r>
            <a:r>
              <a:rPr lang="zh-CN" altLang="zh-CN" dirty="0"/>
              <a:t>所示的返回信息。</a:t>
            </a:r>
          </a:p>
          <a:p>
            <a:endParaRPr lang="zh-CN" altLang="en-US" dirty="0"/>
          </a:p>
        </p:txBody>
      </p:sp>
      <p:pic>
        <p:nvPicPr>
          <p:cNvPr id="36866" name="图片 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14" y="2489782"/>
            <a:ext cx="4937125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612983" y="5684427"/>
            <a:ext cx="532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7-39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仅仅修改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User-Agent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是不能骗过练习网站的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22113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7.3  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模拟浏览器</a:t>
            </a:r>
            <a:endParaRPr lang="zh-CN" altLang="en-US" sz="4000" dirty="0" bmk="_Toc500090341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</a:t>
            </a:r>
            <a:r>
              <a:rPr lang="zh-CN" altLang="zh-CN" dirty="0" smtClean="0"/>
              <a:t>有一些</a:t>
            </a:r>
            <a:r>
              <a:rPr lang="zh-CN" altLang="zh-CN" dirty="0"/>
              <a:t>网站在发起</a:t>
            </a:r>
            <a:r>
              <a:rPr lang="en-US" altLang="zh-CN" dirty="0"/>
              <a:t>AJAX</a:t>
            </a:r>
            <a:r>
              <a:rPr lang="zh-CN" altLang="zh-CN" dirty="0"/>
              <a:t>请求的时候，会带上特殊的字符串用于身份验证。这种字符串称为</a:t>
            </a:r>
            <a:r>
              <a:rPr lang="en-US" altLang="zh-CN" dirty="0"/>
              <a:t>Token</a:t>
            </a:r>
            <a:r>
              <a:rPr lang="zh-CN" altLang="zh-CN" dirty="0"/>
              <a:t>。为了简单起见，请打开练习页面，这个页面在发起</a:t>
            </a:r>
            <a:r>
              <a:rPr lang="en-US" altLang="zh-CN" dirty="0"/>
              <a:t>AJAX</a:t>
            </a:r>
            <a:r>
              <a:rPr lang="zh-CN" altLang="zh-CN" dirty="0"/>
              <a:t>请求的时候会在</a:t>
            </a:r>
            <a:r>
              <a:rPr lang="en-US" altLang="zh-CN" dirty="0"/>
              <a:t>Headers</a:t>
            </a:r>
            <a:r>
              <a:rPr lang="zh-CN" altLang="zh-CN" dirty="0"/>
              <a:t>中带上一个参数</a:t>
            </a:r>
            <a:r>
              <a:rPr lang="en-US" altLang="zh-CN" dirty="0" err="1"/>
              <a:t>ReqTime</a:t>
            </a:r>
            <a:r>
              <a:rPr lang="zh-CN" altLang="zh-CN" dirty="0"/>
              <a:t>；在</a:t>
            </a:r>
            <a:r>
              <a:rPr lang="en-US" altLang="zh-CN" dirty="0"/>
              <a:t>POST</a:t>
            </a:r>
            <a:r>
              <a:rPr lang="zh-CN" altLang="zh-CN" dirty="0"/>
              <a:t>发送的数据中会有一个参数</a:t>
            </a:r>
            <a:r>
              <a:rPr lang="en-US" altLang="zh-CN" dirty="0"/>
              <a:t>sum</a:t>
            </a:r>
            <a:r>
              <a:rPr lang="zh-CN" altLang="zh-CN" dirty="0"/>
              <a:t>，如图</a:t>
            </a:r>
            <a:r>
              <a:rPr lang="en-US" altLang="zh-CN" dirty="0"/>
              <a:t>7-40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79" y="3777888"/>
            <a:ext cx="2574202" cy="2614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64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657" y="1897576"/>
            <a:ext cx="5825738" cy="384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209061" y="585372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较为复杂的异步加载练习页面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02221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多次</a:t>
            </a:r>
            <a:r>
              <a:rPr lang="zh-CN" altLang="zh-CN" dirty="0"/>
              <a:t>刷新页面，可以发现</a:t>
            </a:r>
            <a:r>
              <a:rPr lang="en-US" altLang="zh-CN" dirty="0" err="1"/>
              <a:t>ReqTime</a:t>
            </a:r>
            <a:r>
              <a:rPr lang="zh-CN" altLang="zh-CN" dirty="0"/>
              <a:t>和</a:t>
            </a:r>
            <a:r>
              <a:rPr lang="en-US" altLang="zh-CN" dirty="0"/>
              <a:t>sum</a:t>
            </a:r>
            <a:r>
              <a:rPr lang="zh-CN" altLang="zh-CN" dirty="0"/>
              <a:t>一直在变化。如果</a:t>
            </a:r>
            <a:r>
              <a:rPr lang="en-US" altLang="zh-CN" dirty="0"/>
              <a:t>requests</a:t>
            </a:r>
            <a:r>
              <a:rPr lang="zh-CN" altLang="zh-CN" dirty="0"/>
              <a:t>只固定使用某个</a:t>
            </a:r>
            <a:r>
              <a:rPr lang="en-US" altLang="zh-CN" dirty="0" err="1"/>
              <a:t>ReqTime</a:t>
            </a:r>
            <a:r>
              <a:rPr lang="zh-CN" altLang="zh-CN" dirty="0"/>
              <a:t>与</a:t>
            </a:r>
            <a:r>
              <a:rPr lang="en-US" altLang="zh-CN" dirty="0"/>
              <a:t>sum</a:t>
            </a:r>
            <a:r>
              <a:rPr lang="zh-CN" altLang="zh-CN" dirty="0"/>
              <a:t>的组合来发起请求，就会出现图</a:t>
            </a:r>
            <a:r>
              <a:rPr lang="en-US" altLang="zh-CN" dirty="0"/>
              <a:t>7-41</a:t>
            </a:r>
            <a:r>
              <a:rPr lang="zh-CN" altLang="zh-CN" dirty="0"/>
              <a:t>所示的返回信息。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不难</a:t>
            </a:r>
            <a:r>
              <a:rPr lang="zh-CN" altLang="zh-CN" dirty="0"/>
              <a:t>看出</a:t>
            </a:r>
            <a:r>
              <a:rPr lang="en-US" altLang="zh-CN" dirty="0" err="1"/>
              <a:t>ReqTime</a:t>
            </a:r>
            <a:r>
              <a:rPr lang="zh-CN" altLang="zh-CN" dirty="0"/>
              <a:t>是精确到毫秒的时间戳，即使使用</a:t>
            </a:r>
            <a:r>
              <a:rPr lang="en-US" altLang="zh-CN" dirty="0"/>
              <a:t>Python</a:t>
            </a:r>
            <a:r>
              <a:rPr lang="zh-CN" altLang="zh-CN" dirty="0"/>
              <a:t>生成了一个时间戳，也不能得到网页上面的内容，如图</a:t>
            </a:r>
            <a:r>
              <a:rPr lang="en-US" altLang="zh-CN" dirty="0"/>
              <a:t>7-42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889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973" y="4290840"/>
            <a:ext cx="1806854" cy="157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794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7" y="1981729"/>
            <a:ext cx="4993348" cy="360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图片 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07" y="1981729"/>
            <a:ext cx="5409189" cy="369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5804431"/>
            <a:ext cx="11775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如果使用固定的参数就会导致爬虫爬不到数据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仅仅修改时间戳是不能让爬虫成功的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26663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52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7.3.1  Selenium</a:t>
            </a:r>
            <a:r>
              <a:rPr lang="zh-CN" altLang="en-US" sz="4000" dirty="0" bmk="_Toc500090352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介绍</a:t>
            </a:r>
            <a:endParaRPr lang="zh-CN" altLang="en-US" sz="4000" dirty="0" bmk="_Toc50009035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45688" y="2576748"/>
            <a:ext cx="497344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虽然在网页的源代码中无法看到被异步加载的内容，但是在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Chrome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的开发者工具的“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Elements”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选项卡下却可以看到网页上的内容，如图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43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9938" name="图片 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527" y="1943092"/>
            <a:ext cx="5930994" cy="343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557024" y="55814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在开发者工具的“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Elements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”选项卡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下</a:t>
            </a:r>
            <a:endParaRPr lang="en-US" altLang="zh-CN" b="1" kern="100" dirty="0" smtClean="0">
              <a:latin typeface="Times New Roman" panose="02020603050405020304" pitchFamily="18" charset="0"/>
              <a:ea typeface="方正书宋简体"/>
              <a:cs typeface="Times New Roman" panose="02020603050405020304" pitchFamily="18" charset="0"/>
            </a:endParaRPr>
          </a:p>
          <a:p>
            <a:pPr algn="ctr"/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可以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看到被加载的内容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68796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5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7.3.2  Selenium</a:t>
            </a:r>
            <a:r>
              <a:rPr lang="zh-CN" altLang="en-US" sz="4000" dirty="0" bmk="_Toc50009035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安装</a:t>
            </a:r>
            <a:endParaRPr lang="zh-CN" altLang="en-US" sz="4000" dirty="0" bmk="_Toc500090352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95115" y="2491641"/>
            <a:ext cx="4919937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pip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Selenium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pip install selenium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安装情况如图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44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图片 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2" y="2534502"/>
            <a:ext cx="5867086" cy="268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795658" y="5831247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7-44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安装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Selenium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9315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60"/>
          <a:stretch>
            <a:fillRect/>
          </a:stretch>
        </p:blipFill>
        <p:spPr bwMode="auto">
          <a:xfrm>
            <a:off x="608516" y="4246137"/>
            <a:ext cx="4696236" cy="106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875" y="3493507"/>
            <a:ext cx="4846018" cy="205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81668" y="5782127"/>
            <a:ext cx="10236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cs typeface="宋体" panose="02010600030101010101" pitchFamily="2" charset="-122"/>
              </a:rPr>
              <a:t>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异步加载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练习页面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1</a:t>
            </a:r>
            <a:r>
              <a:rPr lang="en-US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使用异步加载技术的网页，数据不在源代码中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0330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下载</a:t>
            </a:r>
            <a:r>
              <a:rPr lang="en-US" altLang="zh-CN" dirty="0" err="1"/>
              <a:t>ChromeDriver</a:t>
            </a:r>
            <a:r>
              <a:rPr lang="zh-CN" altLang="zh-CN" dirty="0"/>
              <a:t>，根据自己的系统选择合适的版本，如图</a:t>
            </a:r>
            <a:r>
              <a:rPr lang="en-US" altLang="zh-CN" dirty="0"/>
              <a:t>7-45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2050" name="图片 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26"/>
          <a:stretch>
            <a:fillRect/>
          </a:stretch>
        </p:blipFill>
        <p:spPr bwMode="auto">
          <a:xfrm>
            <a:off x="2959836" y="2770266"/>
            <a:ext cx="6440642" cy="29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33599" y="597746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根据自己的系统选择合适的版本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5111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5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7.3.3  Selenium</a:t>
            </a:r>
            <a:r>
              <a:rPr lang="zh-CN" altLang="en-US" sz="4000" dirty="0" bmk="_Toc50009035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的使用</a:t>
            </a:r>
            <a:endParaRPr lang="zh-CN" altLang="en-US" sz="4000" dirty="0" bmk="_Toc50009035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97640" y="1753425"/>
            <a:ext cx="995804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．获取源代码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将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chromedriver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与代码放在同一个文件夹中以方便代码直接调用。初始化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Selenium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只需要两行代码，导入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Selenium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库，再指定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WebDriver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46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4" name="图片 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26" y="3569307"/>
            <a:ext cx="4834867" cy="23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992798" y="5937753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7-46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初始化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Selenium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7168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第</a:t>
            </a:r>
            <a:r>
              <a:rPr lang="en-US" altLang="zh-CN" dirty="0"/>
              <a:t>3</a:t>
            </a:r>
            <a:r>
              <a:rPr lang="zh-CN" altLang="zh-CN" dirty="0"/>
              <a:t>行代码指定了</a:t>
            </a:r>
            <a:r>
              <a:rPr lang="en-US" altLang="zh-CN" dirty="0"/>
              <a:t>Selenium</a:t>
            </a:r>
            <a:r>
              <a:rPr lang="zh-CN" altLang="zh-CN" dirty="0"/>
              <a:t>使用</a:t>
            </a:r>
            <a:r>
              <a:rPr lang="en-US" altLang="zh-CN" dirty="0" err="1"/>
              <a:t>ChromeDriver</a:t>
            </a:r>
            <a:r>
              <a:rPr lang="zh-CN" altLang="zh-CN" dirty="0"/>
              <a:t>来操作</a:t>
            </a:r>
            <a:r>
              <a:rPr lang="en-US" altLang="zh-CN" dirty="0"/>
              <a:t>Chrome</a:t>
            </a:r>
            <a:r>
              <a:rPr lang="zh-CN" altLang="zh-CN" dirty="0"/>
              <a:t>解析网页，括号里的参数就是</a:t>
            </a:r>
            <a:r>
              <a:rPr lang="en-US" altLang="zh-CN" dirty="0" err="1"/>
              <a:t>ChromeDriver</a:t>
            </a:r>
            <a:r>
              <a:rPr lang="zh-CN" altLang="zh-CN" dirty="0"/>
              <a:t>可执行文件的地址。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要使用</a:t>
            </a:r>
            <a:r>
              <a:rPr lang="en-US" altLang="zh-CN" dirty="0" err="1"/>
              <a:t>PhantomJS</a:t>
            </a:r>
            <a:r>
              <a:rPr lang="zh-CN" altLang="zh-CN" dirty="0"/>
              <a:t>，只需要修改第</a:t>
            </a:r>
            <a:r>
              <a:rPr lang="en-US" altLang="zh-CN" dirty="0"/>
              <a:t>3</a:t>
            </a:r>
            <a:r>
              <a:rPr lang="zh-CN" altLang="zh-CN" dirty="0"/>
              <a:t>行代码即可：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driver = </a:t>
            </a:r>
            <a:r>
              <a:rPr lang="en-US" altLang="zh-CN" dirty="0" err="1">
                <a:solidFill>
                  <a:srgbClr val="0070C0"/>
                </a:solidFill>
              </a:rPr>
              <a:t>webdriver.PhantomJS</a:t>
            </a:r>
            <a:r>
              <a:rPr lang="en-US" altLang="zh-CN" dirty="0">
                <a:solidFill>
                  <a:srgbClr val="0070C0"/>
                </a:solidFill>
              </a:rPr>
              <a:t>('./</a:t>
            </a:r>
            <a:r>
              <a:rPr lang="en-US" altLang="zh-CN" dirty="0" err="1">
                <a:solidFill>
                  <a:srgbClr val="0070C0"/>
                </a:solidFill>
              </a:rPr>
              <a:t>phantomjs</a:t>
            </a:r>
            <a:r>
              <a:rPr lang="en-US" altLang="zh-CN" dirty="0">
                <a:solidFill>
                  <a:srgbClr val="0070C0"/>
                </a:solidFill>
              </a:rPr>
              <a:t>')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同样</a:t>
            </a:r>
            <a:r>
              <a:rPr lang="zh-CN" altLang="zh-CN" dirty="0"/>
              <a:t>，需要将</a:t>
            </a:r>
            <a:r>
              <a:rPr lang="en-US" altLang="zh-CN" dirty="0" err="1"/>
              <a:t>PhantomJS</a:t>
            </a:r>
            <a:r>
              <a:rPr lang="zh-CN" altLang="zh-CN" dirty="0"/>
              <a:t>的可执行文件与代码放在一起。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需要</a:t>
            </a:r>
            <a:r>
              <a:rPr lang="zh-CN" altLang="zh-CN" dirty="0"/>
              <a:t>特别提醒的是，如果</a:t>
            </a:r>
            <a:r>
              <a:rPr lang="en-US" altLang="zh-CN" dirty="0" err="1"/>
              <a:t>chromedriver</a:t>
            </a:r>
            <a:r>
              <a:rPr lang="zh-CN" altLang="zh-CN" dirty="0"/>
              <a:t>与代码不在一起，可以通过绝对路径来指定，例如：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driver = </a:t>
            </a:r>
            <a:r>
              <a:rPr lang="en-US" altLang="zh-CN" dirty="0" err="1">
                <a:solidFill>
                  <a:srgbClr val="0070C0"/>
                </a:solidFill>
              </a:rPr>
              <a:t>webdriver.Chrome</a:t>
            </a:r>
            <a:r>
              <a:rPr lang="en-US" altLang="zh-CN" dirty="0">
                <a:solidFill>
                  <a:srgbClr val="0070C0"/>
                </a:solidFill>
              </a:rPr>
              <a:t>('/</a:t>
            </a:r>
            <a:r>
              <a:rPr lang="en-US" altLang="zh-CN" dirty="0" err="1">
                <a:solidFill>
                  <a:srgbClr val="0070C0"/>
                </a:solidFill>
              </a:rPr>
              <a:t>usr</a:t>
            </a:r>
            <a:r>
              <a:rPr lang="en-US" altLang="zh-CN" dirty="0">
                <a:solidFill>
                  <a:srgbClr val="0070C0"/>
                </a:solidFill>
              </a:rPr>
              <a:t>/bin/</a:t>
            </a:r>
            <a:r>
              <a:rPr lang="en-US" altLang="zh-CN" dirty="0" err="1">
                <a:solidFill>
                  <a:srgbClr val="0070C0"/>
                </a:solidFill>
              </a:rPr>
              <a:t>chromedriver</a:t>
            </a:r>
            <a:r>
              <a:rPr lang="en-US" altLang="zh-CN" dirty="0">
                <a:solidFill>
                  <a:srgbClr val="0070C0"/>
                </a:solidFill>
              </a:rPr>
              <a:t>')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562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en-US" altLang="zh-CN" dirty="0"/>
              <a:t>Windows</a:t>
            </a:r>
            <a:r>
              <a:rPr lang="zh-CN" altLang="zh-CN" dirty="0"/>
              <a:t>的读者在写这个参数的时候，要注意反斜杠的问题。“</a:t>
            </a:r>
            <a:r>
              <a:rPr lang="en-US" altLang="zh-CN" dirty="0"/>
              <a:t>\</a:t>
            </a:r>
            <a:r>
              <a:rPr lang="zh-CN" altLang="zh-CN" dirty="0"/>
              <a:t>”这个符号叫作反斜杠，在</a:t>
            </a:r>
            <a:r>
              <a:rPr lang="en-US" altLang="zh-CN" dirty="0"/>
              <a:t>Windows</a:t>
            </a:r>
            <a:r>
              <a:rPr lang="zh-CN" altLang="zh-CN" dirty="0"/>
              <a:t>中作为路径的分隔符。但是由于转义字符也是反斜杠，所以如果把</a:t>
            </a:r>
            <a:r>
              <a:rPr lang="en-US" altLang="zh-CN" dirty="0"/>
              <a:t>Windows</a:t>
            </a:r>
            <a:r>
              <a:rPr lang="zh-CN" altLang="zh-CN" dirty="0"/>
              <a:t>下面的代码写为下面这样就会出问题。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driver = </a:t>
            </a:r>
            <a:r>
              <a:rPr lang="en-US" altLang="zh-CN" dirty="0" err="1">
                <a:solidFill>
                  <a:srgbClr val="0070C0"/>
                </a:solidFill>
              </a:rPr>
              <a:t>webdriver.Chrome</a:t>
            </a:r>
            <a:r>
              <a:rPr lang="en-US" altLang="zh-CN" dirty="0">
                <a:solidFill>
                  <a:srgbClr val="0070C0"/>
                </a:solidFill>
              </a:rPr>
              <a:t>('C:\server\chromedriver.exe')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因此</a:t>
            </a:r>
            <a:r>
              <a:rPr lang="zh-CN" altLang="zh-CN" dirty="0"/>
              <a:t>，使用</a:t>
            </a:r>
            <a:r>
              <a:rPr lang="en-US" altLang="zh-CN" dirty="0"/>
              <a:t>Windows</a:t>
            </a:r>
            <a:r>
              <a:rPr lang="zh-CN" altLang="zh-CN" dirty="0"/>
              <a:t>的读者可在路径字符串左引号的左边加一个“</a:t>
            </a:r>
            <a:r>
              <a:rPr lang="en-US" altLang="zh-CN" dirty="0"/>
              <a:t>r</a:t>
            </a:r>
            <a:r>
              <a:rPr lang="zh-CN" altLang="zh-CN" dirty="0"/>
              <a:t>”符号，将代码写为：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driver = </a:t>
            </a:r>
            <a:r>
              <a:rPr lang="en-US" altLang="zh-CN" dirty="0" err="1">
                <a:solidFill>
                  <a:srgbClr val="0070C0"/>
                </a:solidFill>
              </a:rPr>
              <a:t>webdriver.Chrome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r'C</a:t>
            </a:r>
            <a:r>
              <a:rPr lang="en-US" altLang="zh-CN" dirty="0">
                <a:solidFill>
                  <a:srgbClr val="0070C0"/>
                </a:solidFill>
              </a:rPr>
              <a:t>:\server\chromedriver.exe')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这样</a:t>
            </a:r>
            <a:r>
              <a:rPr lang="en-US" altLang="zh-CN" dirty="0"/>
              <a:t>Python</a:t>
            </a:r>
            <a:r>
              <a:rPr lang="zh-CN" altLang="zh-CN" dirty="0"/>
              <a:t>就能正确处理反斜杠的问题。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499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595" y="1778828"/>
            <a:ext cx="11173521" cy="466657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初始化</a:t>
            </a:r>
            <a:r>
              <a:rPr lang="zh-CN" altLang="zh-CN" dirty="0"/>
              <a:t>完成以后，就可以使用</a:t>
            </a:r>
            <a:r>
              <a:rPr lang="en-US" altLang="zh-CN" dirty="0"/>
              <a:t>Selenium</a:t>
            </a:r>
            <a:r>
              <a:rPr lang="zh-CN" altLang="zh-CN" dirty="0"/>
              <a:t>打开网页了。要打开一个网页只需要一行代码：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driver.get</a:t>
            </a:r>
            <a:r>
              <a:rPr lang="en-US" altLang="zh-CN" dirty="0">
                <a:solidFill>
                  <a:srgbClr val="0070C0"/>
                </a:solidFill>
              </a:rPr>
              <a:t>('http://exercise.kingname.info/exercise_advanced_ajax.html')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代码</a:t>
            </a:r>
            <a:r>
              <a:rPr lang="zh-CN" altLang="zh-CN" dirty="0"/>
              <a:t>运行以后会自动打开一个</a:t>
            </a:r>
            <a:r>
              <a:rPr lang="en-US" altLang="zh-CN" dirty="0"/>
              <a:t>Chrome</a:t>
            </a:r>
            <a:r>
              <a:rPr lang="zh-CN" altLang="zh-CN" dirty="0"/>
              <a:t>窗口，并在窗口里面自动进入这个网址对应的页面。一旦被异步加载的内容已经出现在了这个自动打开的</a:t>
            </a:r>
            <a:r>
              <a:rPr lang="en-US" altLang="zh-CN" dirty="0"/>
              <a:t>Chrome</a:t>
            </a:r>
            <a:r>
              <a:rPr lang="zh-CN" altLang="zh-CN" dirty="0"/>
              <a:t>窗口中，那么此时使用下列代码：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html = driver.page_source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就</a:t>
            </a:r>
            <a:r>
              <a:rPr lang="zh-CN" altLang="zh-CN" dirty="0"/>
              <a:t>能得到在</a:t>
            </a:r>
            <a:r>
              <a:rPr lang="en-US" altLang="zh-CN" dirty="0"/>
              <a:t>Chrome</a:t>
            </a:r>
            <a:r>
              <a:rPr lang="zh-CN" altLang="zh-CN" dirty="0"/>
              <a:t>开发者工具中出现的</a:t>
            </a:r>
            <a:r>
              <a:rPr lang="en-US" altLang="zh-CN" dirty="0"/>
              <a:t>HTML</a:t>
            </a:r>
            <a:r>
              <a:rPr lang="zh-CN" altLang="zh-CN" dirty="0"/>
              <a:t>代码，如图</a:t>
            </a:r>
            <a:r>
              <a:rPr lang="en-US" altLang="zh-CN" dirty="0"/>
              <a:t>7-47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20905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5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921" y="1844713"/>
            <a:ext cx="5795460" cy="377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50742" y="5826732"/>
            <a:ext cx="8151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ChromeDriver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加载页面完成以后可以得到加载以后的源代码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79212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8713" y="1845734"/>
            <a:ext cx="11128916" cy="402336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zh-CN" dirty="0">
                <a:solidFill>
                  <a:srgbClr val="C00000"/>
                </a:solidFill>
              </a:rPr>
              <a:t>．等待信息出现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图</a:t>
            </a:r>
            <a:r>
              <a:rPr lang="en-US" altLang="zh-CN" dirty="0"/>
              <a:t>7-47</a:t>
            </a:r>
            <a:r>
              <a:rPr lang="zh-CN" altLang="zh-CN" dirty="0"/>
              <a:t>所示的代码第</a:t>
            </a:r>
            <a:r>
              <a:rPr lang="en-US" altLang="zh-CN" dirty="0"/>
              <a:t>6</a:t>
            </a:r>
            <a:r>
              <a:rPr lang="zh-CN" altLang="zh-CN" dirty="0"/>
              <a:t>行设置了一个</a:t>
            </a:r>
            <a:r>
              <a:rPr lang="en-US" altLang="zh-CN" dirty="0"/>
              <a:t>5s</a:t>
            </a:r>
            <a:r>
              <a:rPr lang="zh-CN" altLang="zh-CN" dirty="0"/>
              <a:t>的延迟，这是由于</a:t>
            </a:r>
            <a:r>
              <a:rPr lang="en-US" altLang="zh-CN" dirty="0"/>
              <a:t>Selenium</a:t>
            </a:r>
            <a:r>
              <a:rPr lang="zh-CN" altLang="zh-CN" dirty="0"/>
              <a:t>并不会等待网页加载完成再执行后面的代码。它只是向</a:t>
            </a:r>
            <a:r>
              <a:rPr lang="en-US" altLang="zh-CN" dirty="0" err="1"/>
              <a:t>ChromeDriver</a:t>
            </a:r>
            <a:r>
              <a:rPr lang="zh-CN" altLang="zh-CN" dirty="0"/>
              <a:t>发送了一个命令，让</a:t>
            </a:r>
            <a:r>
              <a:rPr lang="en-US" altLang="zh-CN" dirty="0" err="1"/>
              <a:t>ChromeDriver</a:t>
            </a:r>
            <a:r>
              <a:rPr lang="zh-CN" altLang="zh-CN" dirty="0"/>
              <a:t>打开某个网页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至于</a:t>
            </a:r>
            <a:r>
              <a:rPr lang="zh-CN" altLang="zh-CN" dirty="0"/>
              <a:t>网页要开多久，</a:t>
            </a:r>
            <a:r>
              <a:rPr lang="en-US" altLang="zh-CN" dirty="0"/>
              <a:t>Selenium</a:t>
            </a:r>
            <a:r>
              <a:rPr lang="zh-CN" altLang="zh-CN" dirty="0"/>
              <a:t>并不关心。由于被异步加载的内容会延迟出现，因此需要等待它出现以后再开始抓取。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7793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9967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dirty="0">
                <a:solidFill>
                  <a:srgbClr val="C00000"/>
                </a:solidFill>
              </a:rPr>
              <a:t>3</a:t>
            </a:r>
            <a:r>
              <a:rPr lang="zh-CN" altLang="zh-CN" sz="3000" dirty="0">
                <a:solidFill>
                  <a:srgbClr val="C00000"/>
                </a:solidFill>
              </a:rPr>
              <a:t>．在网页中获取元素</a:t>
            </a:r>
          </a:p>
          <a:p>
            <a:r>
              <a:rPr lang="en-US" altLang="zh-CN" sz="3000" dirty="0" smtClean="0">
                <a:solidFill>
                  <a:schemeClr val="tx1"/>
                </a:solidFill>
              </a:rPr>
              <a:t>        </a:t>
            </a:r>
            <a:r>
              <a:rPr lang="zh-CN" altLang="zh-CN" sz="3000" dirty="0" smtClean="0">
                <a:solidFill>
                  <a:schemeClr val="tx1"/>
                </a:solidFill>
              </a:rPr>
              <a:t>在</a:t>
            </a:r>
            <a:r>
              <a:rPr lang="zh-CN" altLang="zh-CN" sz="3000" dirty="0">
                <a:solidFill>
                  <a:schemeClr val="tx1"/>
                </a:solidFill>
              </a:rPr>
              <a:t>网页中寻找需要的内容，可以使用类似于</a:t>
            </a:r>
            <a:r>
              <a:rPr lang="en-US" altLang="zh-CN" sz="3000" dirty="0">
                <a:solidFill>
                  <a:schemeClr val="tx1"/>
                </a:solidFill>
              </a:rPr>
              <a:t>Beautiful Soup4 </a:t>
            </a:r>
            <a:r>
              <a:rPr lang="zh-CN" altLang="zh-CN" sz="3000" dirty="0">
                <a:solidFill>
                  <a:schemeClr val="tx1"/>
                </a:solidFill>
              </a:rPr>
              <a:t>的语法：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element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driver.find_element_by_id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-id") #</a:t>
            </a:r>
            <a:r>
              <a:rPr lang="zh-CN" altLang="zh-CN" dirty="0">
                <a:solidFill>
                  <a:srgbClr val="0070C0"/>
                </a:solidFill>
              </a:rPr>
              <a:t>如果有多个符合条件的，返回第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zh-CN" dirty="0">
                <a:solidFill>
                  <a:srgbClr val="0070C0"/>
                </a:solidFill>
              </a:rPr>
              <a:t>个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element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driver.find_element_by_name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") #</a:t>
            </a:r>
            <a:r>
              <a:rPr lang="zh-CN" altLang="zh-CN" dirty="0">
                <a:solidFill>
                  <a:srgbClr val="0070C0"/>
                </a:solidFill>
              </a:rPr>
              <a:t>如果有多个符合条件的，返回第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zh-CN" dirty="0">
                <a:solidFill>
                  <a:srgbClr val="0070C0"/>
                </a:solidFill>
              </a:rPr>
              <a:t>个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element_list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driver.find_elements_by_id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-id") #</a:t>
            </a:r>
            <a:r>
              <a:rPr lang="zh-CN" altLang="zh-CN" dirty="0">
                <a:solidFill>
                  <a:srgbClr val="0070C0"/>
                </a:solidFill>
              </a:rPr>
              <a:t>以列表形式返回所有的符合条件的</a:t>
            </a:r>
            <a:r>
              <a:rPr lang="en-US" altLang="zh-CN" dirty="0">
                <a:solidFill>
                  <a:srgbClr val="0070C0"/>
                </a:solidFill>
              </a:rPr>
              <a:t>element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err="1">
                <a:solidFill>
                  <a:srgbClr val="0070C0"/>
                </a:solidFill>
              </a:rPr>
              <a:t>element_list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driver.find_elements_by_name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") #</a:t>
            </a:r>
            <a:r>
              <a:rPr lang="zh-CN" altLang="zh-CN" dirty="0">
                <a:solidFill>
                  <a:srgbClr val="0070C0"/>
                </a:solidFill>
              </a:rPr>
              <a:t>以列表形式返回所有的符合条件的</a:t>
            </a:r>
            <a:r>
              <a:rPr lang="en-US" altLang="zh-CN" dirty="0" smtClean="0">
                <a:solidFill>
                  <a:srgbClr val="0070C0"/>
                </a:solidFill>
              </a:rPr>
              <a:t>element</a:t>
            </a:r>
            <a:endParaRPr lang="zh-CN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86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32720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也</a:t>
            </a:r>
            <a:r>
              <a:rPr lang="zh-CN" altLang="zh-CN" dirty="0"/>
              <a:t>可以使用</a:t>
            </a:r>
            <a:r>
              <a:rPr lang="en-US" altLang="zh-CN" dirty="0" err="1"/>
              <a:t>XPath</a:t>
            </a:r>
            <a:r>
              <a:rPr lang="zh-CN" altLang="zh-CN" dirty="0"/>
              <a:t>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element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driver.find_element_by_xpath</a:t>
            </a:r>
            <a:r>
              <a:rPr lang="en-US" altLang="zh-CN" dirty="0">
                <a:solidFill>
                  <a:srgbClr val="0070C0"/>
                </a:solidFill>
              </a:rPr>
              <a:t>("//input[@id='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-id']") 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#如果有多个符合条件的，返回第1个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element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driver.find_elements_by_xpath</a:t>
            </a:r>
            <a:r>
              <a:rPr lang="en-US" altLang="zh-CN" dirty="0">
                <a:solidFill>
                  <a:srgbClr val="0070C0"/>
                </a:solidFill>
              </a:rPr>
              <a:t>("//div[@id='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-id']") 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#</a:t>
            </a:r>
            <a:r>
              <a:rPr lang="zh-CN" altLang="zh-CN" dirty="0">
                <a:solidFill>
                  <a:srgbClr val="0070C0"/>
                </a:solidFill>
              </a:rPr>
              <a:t>以列表形式返回所有的符合条件的</a:t>
            </a:r>
            <a:r>
              <a:rPr lang="en-US" altLang="zh-CN" dirty="0">
                <a:solidFill>
                  <a:srgbClr val="0070C0"/>
                </a:solidFill>
              </a:rPr>
              <a:t>element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636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对于</a:t>
            </a:r>
            <a:r>
              <a:rPr lang="zh-CN" altLang="zh-CN" dirty="0"/>
              <a:t>练习网站，使用</a:t>
            </a:r>
            <a:r>
              <a:rPr lang="en-US" altLang="zh-CN" dirty="0" err="1"/>
              <a:t>XPath</a:t>
            </a:r>
            <a:r>
              <a:rPr lang="zh-CN" altLang="zh-CN" dirty="0"/>
              <a:t>获取网页的内容，运行结果如图</a:t>
            </a:r>
            <a:r>
              <a:rPr lang="en-US" altLang="zh-CN" dirty="0"/>
              <a:t>7-48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5122" name="图片 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54" y="2687426"/>
            <a:ext cx="5643158" cy="31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20127" y="5991757"/>
            <a:ext cx="611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7-48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Selenium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和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ChromeDriver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获得练习网站的内容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9541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2286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7.1.2  JSON</a:t>
            </a:r>
            <a:r>
              <a:rPr lang="zh-CN" altLang="en-US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介绍与应用</a:t>
            </a:r>
            <a:endParaRPr lang="zh-CN" altLang="en-US" sz="4000" dirty="0" bmk="_Toc500090342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303143"/>
            <a:ext cx="10589198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JSON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的全称是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JavaScript Object Notation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，是一种轻量级的数据交换格式。网络之间使用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方式传递数据的时候，绝大多数情况下传递的都是字符串。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因此，当需要把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里面的数据发送给网页或者其他编程语言的时候，可以先将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的数据转化为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JSON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格式的字符串，然后将字符串传递给其他语言，其他语言再将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JSON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格式的字符串转换为它自己的数据格式。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8355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7.4  </a:t>
            </a:r>
            <a:r>
              <a:rPr lang="zh-CN" altLang="en-US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阶段案例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121599"/>
            <a:ext cx="9942427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在乐视网上寻找一个视频，爬取视频的评论信息。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spc="-50" dirty="0" bmk="_Toc50009035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7.4.1  </a:t>
            </a:r>
            <a:r>
              <a:rPr lang="zh-CN" altLang="en-US" sz="4000" spc="-50" dirty="0" bmk="_Toc50009035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CN" altLang="en-US" sz="4000" spc="-50" dirty="0" bmk="_Toc500090354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目标网站：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http://www.le.com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目标内容：爬取视频评论。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涉及的知识点：</a:t>
            </a:r>
            <a:endParaRPr lang="en-US" altLang="zh-CN" dirty="0"/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（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）分析网站的异步加载请求。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（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）使用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requests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发送请求。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593" y="4099404"/>
            <a:ext cx="1869034" cy="1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65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2286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9035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7.4.2  </a:t>
            </a:r>
            <a:r>
              <a:rPr lang="zh-CN" altLang="en-US" sz="4000" dirty="0" bmk="_Toc50009035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核心代码构建</a:t>
            </a:r>
            <a:endParaRPr lang="zh-CN" altLang="en-US" sz="4000" dirty="0" bmk="_Toc500090356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97642" y="1815419"/>
            <a:ext cx="995803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在乐视网上打开一个视频，可以看到其部会评论页面如图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49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170" name="Picture 2" descr="7-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803" y="2499756"/>
            <a:ext cx="2494129" cy="335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256434" y="594293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乐视网部分视频评论页面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51426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通过</a:t>
            </a:r>
            <a:r>
              <a:rPr lang="zh-CN" altLang="zh-CN" dirty="0"/>
              <a:t>使用</a:t>
            </a:r>
            <a:r>
              <a:rPr lang="en-US" altLang="zh-CN" dirty="0"/>
              <a:t>Chrome</a:t>
            </a:r>
            <a:r>
              <a:rPr lang="zh-CN" altLang="zh-CN" dirty="0"/>
              <a:t>的开发者工具分析页面的异步加载请求，可以发现评论所在的请求如图</a:t>
            </a:r>
            <a:r>
              <a:rPr lang="en-US" altLang="zh-CN" dirty="0"/>
              <a:t>7-50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可以</a:t>
            </a:r>
            <a:r>
              <a:rPr lang="zh-CN" altLang="zh-CN" dirty="0"/>
              <a:t>使用</a:t>
            </a:r>
            <a:r>
              <a:rPr lang="en-US" altLang="zh-CN" dirty="0"/>
              <a:t>Python</a:t>
            </a:r>
            <a:r>
              <a:rPr lang="zh-CN" altLang="zh-CN" dirty="0"/>
              <a:t>来模拟这个请求，从而获取视频的评论信息。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请求的</a:t>
            </a:r>
            <a:r>
              <a:rPr lang="en-US" altLang="zh-CN" dirty="0"/>
              <a:t>URL</a:t>
            </a:r>
            <a:r>
              <a:rPr lang="zh-CN" altLang="zh-CN" dirty="0"/>
              <a:t>里面有两个参数：</a:t>
            </a:r>
            <a:r>
              <a:rPr lang="en-US" altLang="zh-CN" dirty="0"/>
              <a:t>vid</a:t>
            </a:r>
            <a:r>
              <a:rPr lang="zh-CN" altLang="zh-CN" dirty="0"/>
              <a:t>和</a:t>
            </a:r>
            <a:r>
              <a:rPr lang="en-US" altLang="zh-CN" dirty="0" err="1"/>
              <a:t>pid</a:t>
            </a:r>
            <a:r>
              <a:rPr lang="zh-CN" altLang="zh-CN" dirty="0"/>
              <a:t>。这两个参数在网页的源代码里面都可以找到，如图</a:t>
            </a:r>
            <a:r>
              <a:rPr lang="en-US" altLang="zh-CN" dirty="0"/>
              <a:t>7-51</a:t>
            </a:r>
            <a:r>
              <a:rPr lang="zh-CN" altLang="zh-CN" dirty="0"/>
              <a:t>所示。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6103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7-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58" y="1978529"/>
            <a:ext cx="48609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158407" y="5842567"/>
            <a:ext cx="5943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Chrome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开发者工具观察评论的异步加载请求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65079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53" y="1879755"/>
            <a:ext cx="5534981" cy="384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88230" y="5931778"/>
            <a:ext cx="414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7-51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在网页源代码里面寻找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pid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和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vid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88681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爬虫</a:t>
            </a:r>
            <a:r>
              <a:rPr lang="zh-CN" altLang="zh-CN" dirty="0"/>
              <a:t>首先访问视频页面，通过正则表达式获取</a:t>
            </a:r>
            <a:r>
              <a:rPr lang="en-US" altLang="zh-CN" dirty="0"/>
              <a:t>vid</a:t>
            </a:r>
            <a:r>
              <a:rPr lang="zh-CN" altLang="zh-CN" dirty="0"/>
              <a:t>和</a:t>
            </a:r>
            <a:r>
              <a:rPr lang="en-US" altLang="zh-CN" dirty="0" err="1"/>
              <a:t>pid</a:t>
            </a:r>
            <a:r>
              <a:rPr lang="zh-CN" altLang="zh-CN" dirty="0"/>
              <a:t>，并将结果保存到“</a:t>
            </a:r>
            <a:r>
              <a:rPr lang="en-US" altLang="zh-CN" dirty="0" err="1"/>
              <a:t>necessary_info</a:t>
            </a:r>
            <a:r>
              <a:rPr lang="zh-CN" altLang="zh-CN" dirty="0"/>
              <a:t>”这个类属性对应的字典中。核心代码如下：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def get_necessary_id(self):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  source = </a:t>
            </a:r>
            <a:r>
              <a:rPr lang="en-US" altLang="zh-CN" dirty="0" err="1">
                <a:solidFill>
                  <a:srgbClr val="0070C0"/>
                </a:solidFill>
              </a:rPr>
              <a:t>self.get_source</a:t>
            </a:r>
            <a:r>
              <a:rPr lang="en-US" altLang="zh-CN" dirty="0">
                <a:solidFill>
                  <a:srgbClr val="0070C0"/>
                </a:solidFill>
              </a:rPr>
              <a:t>(self.url, </a:t>
            </a:r>
            <a:r>
              <a:rPr lang="en-US" altLang="zh-CN" dirty="0" err="1">
                <a:solidFill>
                  <a:srgbClr val="0070C0"/>
                </a:solidFill>
              </a:rPr>
              <a:t>self.HEADERS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vid = </a:t>
            </a:r>
            <a:r>
              <a:rPr lang="en-US" altLang="zh-CN" dirty="0" err="1">
                <a:solidFill>
                  <a:srgbClr val="0070C0"/>
                </a:solidFill>
              </a:rPr>
              <a:t>re.search</a:t>
            </a:r>
            <a:r>
              <a:rPr lang="en-US" altLang="zh-CN" dirty="0">
                <a:solidFill>
                  <a:srgbClr val="0070C0"/>
                </a:solidFill>
              </a:rPr>
              <a:t>('vid: (\d+)', source).group(1)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re.search</a:t>
            </a:r>
            <a:r>
              <a:rPr lang="en-US" altLang="zh-CN" dirty="0">
                <a:solidFill>
                  <a:srgbClr val="0070C0"/>
                </a:solidFill>
              </a:rPr>
              <a:t>('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: (\d+)', source).group(1)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self.necessary_info</a:t>
            </a:r>
            <a:r>
              <a:rPr lang="en-US" altLang="zh-CN" dirty="0">
                <a:solidFill>
                  <a:srgbClr val="0070C0"/>
                </a:solidFill>
              </a:rPr>
              <a:t>['</a:t>
            </a:r>
            <a:r>
              <a:rPr lang="en-US" altLang="zh-CN" dirty="0" err="1">
                <a:solidFill>
                  <a:srgbClr val="0070C0"/>
                </a:solidFill>
              </a:rPr>
              <a:t>xid</a:t>
            </a:r>
            <a:r>
              <a:rPr lang="en-US" altLang="zh-CN" dirty="0">
                <a:solidFill>
                  <a:srgbClr val="0070C0"/>
                </a:solidFill>
              </a:rPr>
              <a:t>'] = vid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self.necessary_info</a:t>
            </a:r>
            <a:r>
              <a:rPr lang="en-US" altLang="zh-CN" dirty="0">
                <a:solidFill>
                  <a:srgbClr val="0070C0"/>
                </a:solidFill>
              </a:rPr>
              <a:t>['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'] = 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40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访问</a:t>
            </a:r>
            <a:r>
              <a:rPr lang="zh-CN" altLang="zh-CN" dirty="0"/>
              <a:t>评论的接口，用</a:t>
            </a:r>
            <a:r>
              <a:rPr lang="en-US" altLang="zh-CN" dirty="0"/>
              <a:t>Python</a:t>
            </a:r>
            <a:r>
              <a:rPr lang="zh-CN" altLang="zh-CN" dirty="0"/>
              <a:t>发起请求，获得评论数据。核心代码如下：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def get_comment(self):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self.COMMENT_URL.format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xid</a:t>
            </a:r>
            <a:r>
              <a:rPr lang="en-US" altLang="zh-CN" dirty="0">
                <a:solidFill>
                  <a:srgbClr val="0070C0"/>
                </a:solidFill>
              </a:rPr>
              <a:t>=</a:t>
            </a:r>
            <a:r>
              <a:rPr lang="en-US" altLang="zh-CN" dirty="0" err="1">
                <a:solidFill>
                  <a:srgbClr val="0070C0"/>
                </a:solidFill>
              </a:rPr>
              <a:t>self.necessary_info</a:t>
            </a:r>
            <a:r>
              <a:rPr lang="en-US" altLang="zh-CN" dirty="0">
                <a:solidFill>
                  <a:srgbClr val="0070C0"/>
                </a:solidFill>
              </a:rPr>
              <a:t>['</a:t>
            </a:r>
            <a:r>
              <a:rPr lang="en-US" altLang="zh-CN" dirty="0" err="1">
                <a:solidFill>
                  <a:srgbClr val="0070C0"/>
                </a:solidFill>
              </a:rPr>
              <a:t>xid</a:t>
            </a:r>
            <a:r>
              <a:rPr lang="en-US" altLang="zh-CN" dirty="0">
                <a:solidFill>
                  <a:srgbClr val="0070C0"/>
                </a:solidFill>
              </a:rPr>
              <a:t>'],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                  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=</a:t>
            </a:r>
            <a:r>
              <a:rPr lang="en-US" altLang="zh-CN" dirty="0" err="1">
                <a:solidFill>
                  <a:srgbClr val="0070C0"/>
                </a:solidFill>
              </a:rPr>
              <a:t>self.necessary_info</a:t>
            </a:r>
            <a:r>
              <a:rPr lang="en-US" altLang="zh-CN" dirty="0">
                <a:solidFill>
                  <a:srgbClr val="0070C0"/>
                </a:solidFill>
              </a:rPr>
              <a:t>['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'])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source = </a:t>
            </a:r>
            <a:r>
              <a:rPr lang="en-US" altLang="zh-CN" dirty="0" err="1">
                <a:solidFill>
                  <a:srgbClr val="0070C0"/>
                </a:solidFill>
              </a:rPr>
              <a:t>self.get_source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0070C0"/>
                </a:solidFill>
              </a:rPr>
              <a:t>self.HEADERS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source_json</a:t>
            </a:r>
            <a:r>
              <a:rPr lang="en-US" altLang="zh-CN" dirty="0">
                <a:solidFill>
                  <a:srgbClr val="0070C0"/>
                </a:solidFill>
              </a:rPr>
              <a:t> = source[</a:t>
            </a:r>
            <a:r>
              <a:rPr lang="en-US" altLang="zh-CN" dirty="0" err="1">
                <a:solidFill>
                  <a:srgbClr val="0070C0"/>
                </a:solidFill>
              </a:rPr>
              <a:t>source.find</a:t>
            </a:r>
            <a:r>
              <a:rPr lang="en-US" altLang="zh-CN" dirty="0">
                <a:solidFill>
                  <a:srgbClr val="0070C0"/>
                </a:solidFill>
              </a:rPr>
              <a:t>('{"'): -1]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691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</a:rPr>
              <a:t>comment_dict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json.loads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source_json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comments = </a:t>
            </a:r>
            <a:r>
              <a:rPr lang="en-US" altLang="zh-CN" dirty="0" err="1">
                <a:solidFill>
                  <a:srgbClr val="0070C0"/>
                </a:solidFill>
              </a:rPr>
              <a:t>comment_dict</a:t>
            </a:r>
            <a:r>
              <a:rPr lang="en-US" altLang="zh-CN" dirty="0">
                <a:solidFill>
                  <a:srgbClr val="0070C0"/>
                </a:solidFill>
              </a:rPr>
              <a:t>['data']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for comment in comments: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print(f'</a:t>
            </a:r>
            <a:r>
              <a:rPr lang="zh-CN" altLang="zh-CN" dirty="0">
                <a:solidFill>
                  <a:srgbClr val="0070C0"/>
                </a:solidFill>
              </a:rPr>
              <a:t>发帖人：</a:t>
            </a:r>
            <a:r>
              <a:rPr lang="en-US" altLang="zh-CN" dirty="0">
                <a:solidFill>
                  <a:srgbClr val="0070C0"/>
                </a:solidFill>
              </a:rPr>
              <a:t> {comment["user"]["username"]}, </a:t>
            </a:r>
            <a:r>
              <a:rPr lang="zh-CN" altLang="zh-CN" dirty="0">
                <a:solidFill>
                  <a:srgbClr val="0070C0"/>
                </a:solidFill>
              </a:rPr>
              <a:t>评论内容：</a:t>
            </a:r>
            <a:r>
              <a:rPr lang="en-US" altLang="zh-CN" dirty="0">
                <a:solidFill>
                  <a:srgbClr val="0070C0"/>
                </a:solidFill>
              </a:rPr>
              <a:t>{comment["content"]}')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220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代码</a:t>
            </a:r>
            <a:r>
              <a:rPr lang="zh-CN" altLang="zh-CN" dirty="0"/>
              <a:t>中，提前定义的</a:t>
            </a:r>
            <a:r>
              <a:rPr lang="en-US" altLang="zh-CN" dirty="0" err="1"/>
              <a:t>self.COMMENT_URL</a:t>
            </a:r>
            <a:r>
              <a:rPr lang="zh-CN" altLang="zh-CN" dirty="0"/>
              <a:t>和</a:t>
            </a:r>
            <a:r>
              <a:rPr lang="en-US" altLang="zh-CN" dirty="0" err="1"/>
              <a:t>self.HEADERS</a:t>
            </a:r>
            <a:r>
              <a:rPr lang="zh-CN" altLang="zh-CN" dirty="0"/>
              <a:t>如图</a:t>
            </a:r>
            <a:r>
              <a:rPr lang="en-US" altLang="zh-CN" dirty="0"/>
              <a:t>7-52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0242" name="图片 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65" y="2372044"/>
            <a:ext cx="5287963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55202" y="5977468"/>
            <a:ext cx="8742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7-52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在代码中提前定义好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self.COMMENT_URL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和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self.HEADERS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59747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indent="2286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90358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7.4.3  </a:t>
            </a:r>
            <a:r>
              <a:rPr lang="zh-CN" altLang="en-US" sz="4000" dirty="0" bmk="_Toc500090358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调试与运行</a:t>
            </a:r>
            <a:endParaRPr lang="zh-CN" altLang="en-US" sz="4000" dirty="0" bmk="_Toc500090357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57922" y="2584418"/>
            <a:ext cx="592129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在爬虫中，带上通过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Chrome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浏览器从评论页面复制而来的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Headers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再发起请求，可以减少爬虫被网站封锁的概率。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</a:t>
            </a:r>
            <a:r>
              <a:rPr kumimoji="0" lang="zh-CN" alt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爬虫的运行结果如图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53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266" name="Picture 2" descr="7-5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73" y="2019718"/>
            <a:ext cx="4518424" cy="377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996276" y="5918629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乐视网视频评论爬虫运行结果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8973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为了</a:t>
            </a:r>
            <a:r>
              <a:rPr lang="zh-CN" altLang="zh-CN" dirty="0"/>
              <a:t>直观地观察一个</a:t>
            </a:r>
            <a:r>
              <a:rPr lang="en-US" altLang="zh-CN" dirty="0"/>
              <a:t>JSON</a:t>
            </a:r>
            <a:r>
              <a:rPr lang="zh-CN" altLang="zh-CN" dirty="0"/>
              <a:t>格式的字符串，先在</a:t>
            </a:r>
            <a:r>
              <a:rPr lang="en-US" altLang="zh-CN" dirty="0"/>
              <a:t>Python</a:t>
            </a:r>
            <a:r>
              <a:rPr lang="zh-CN" altLang="zh-CN" dirty="0"/>
              <a:t>中初始化一个字典：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person = {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  '</a:t>
            </a:r>
            <a:r>
              <a:rPr lang="en-US" altLang="zh-CN" dirty="0" err="1">
                <a:solidFill>
                  <a:srgbClr val="0070C0"/>
                </a:solidFill>
              </a:rPr>
              <a:t>basic_info</a:t>
            </a:r>
            <a:r>
              <a:rPr lang="en-US" altLang="zh-CN" dirty="0">
                <a:solidFill>
                  <a:srgbClr val="0070C0"/>
                </a:solidFill>
              </a:rPr>
              <a:t>': {'name': '</a:t>
            </a:r>
            <a:r>
              <a:rPr lang="en-US" altLang="zh-CN" dirty="0" err="1">
                <a:solidFill>
                  <a:srgbClr val="0070C0"/>
                </a:solidFill>
              </a:rPr>
              <a:t>kingname</a:t>
            </a:r>
            <a:r>
              <a:rPr lang="en-US" altLang="zh-CN" dirty="0">
                <a:solidFill>
                  <a:srgbClr val="0070C0"/>
                </a:solidFill>
              </a:rPr>
              <a:t>',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'age': 24,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'sex': 'male',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'merry': False},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Picture 2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46" y="4358104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9228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7.5  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本章小结</a:t>
            </a:r>
            <a:endParaRPr lang="zh-CN" altLang="en-US" sz="4000" dirty="0" bmk="_Toc500090341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2098" y="1845734"/>
            <a:ext cx="10560204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本章</a:t>
            </a:r>
            <a:r>
              <a:rPr lang="zh-CN" altLang="zh-CN" dirty="0"/>
              <a:t>主要介绍了使用爬虫获取异步加载网页的各种方法。对于普通的异步加载，可以使用</a:t>
            </a:r>
            <a:r>
              <a:rPr lang="en-US" altLang="zh-CN" dirty="0"/>
              <a:t>requests</a:t>
            </a:r>
            <a:r>
              <a:rPr lang="zh-CN" altLang="zh-CN" dirty="0"/>
              <a:t>直接发送</a:t>
            </a:r>
            <a:r>
              <a:rPr lang="en-US" altLang="zh-CN" dirty="0"/>
              <a:t>AJAX</a:t>
            </a:r>
            <a:r>
              <a:rPr lang="zh-CN" altLang="zh-CN" dirty="0"/>
              <a:t>请求来获取被加载的内容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发送</a:t>
            </a:r>
            <a:r>
              <a:rPr lang="zh-CN" altLang="zh-CN" dirty="0"/>
              <a:t>的请求中可能包含一些特殊的值，这些值来自网页源代码或者另一个</a:t>
            </a:r>
            <a:r>
              <a:rPr lang="en-US" altLang="zh-CN" dirty="0"/>
              <a:t>AJAX</a:t>
            </a:r>
            <a:r>
              <a:rPr lang="zh-CN" altLang="zh-CN" dirty="0"/>
              <a:t>请求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" name="Picture 2" descr="C:\Program Files\Microsoft Office\MEDIA\CAGCAT10\j029298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687" y="4219189"/>
            <a:ext cx="1843430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459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480" y="1845734"/>
            <a:ext cx="11780520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zh-CN" altLang="zh-CN" dirty="0"/>
              <a:t>发送请求时需要注意，应保持</a:t>
            </a:r>
            <a:r>
              <a:rPr lang="en-US" altLang="zh-CN" dirty="0"/>
              <a:t>requests</a:t>
            </a:r>
            <a:r>
              <a:rPr lang="zh-CN" altLang="zh-CN" dirty="0"/>
              <a:t>提交的请求头与浏览器的请求头一致，这样才能更好地骗过网站服务器达到获取数据的目的。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对于</a:t>
            </a:r>
            <a:r>
              <a:rPr lang="zh-CN" altLang="zh-CN" dirty="0"/>
              <a:t>比较复杂的异步加载，现阶段可以先使用</a:t>
            </a:r>
            <a:r>
              <a:rPr lang="en-US" altLang="zh-CN" dirty="0"/>
              <a:t>Selenium</a:t>
            </a:r>
            <a:r>
              <a:rPr lang="zh-CN" altLang="zh-CN" dirty="0"/>
              <a:t>和</a:t>
            </a:r>
            <a:r>
              <a:rPr lang="en-US" altLang="zh-CN" dirty="0" err="1"/>
              <a:t>ChromeDriver</a:t>
            </a:r>
            <a:r>
              <a:rPr lang="zh-CN" altLang="zh-CN" dirty="0"/>
              <a:t>来直接加载网页，然后就能从被加载的网页中直接获取到需要的内容。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718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38" y="4209881"/>
            <a:ext cx="2376264" cy="189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389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7.6  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动手实践</a:t>
            </a:r>
            <a:endParaRPr lang="zh-CN" altLang="en-US" sz="4000" dirty="0" bmk="_Toc500090341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7532" y="1845734"/>
            <a:ext cx="6835697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en-US" altLang="zh-CN" dirty="0" smtClean="0"/>
              <a:t> </a:t>
            </a:r>
            <a:r>
              <a:rPr lang="zh-CN" altLang="zh-CN" dirty="0" smtClean="0"/>
              <a:t>寻找</a:t>
            </a:r>
            <a:r>
              <a:rPr lang="zh-CN" altLang="zh-CN" dirty="0"/>
              <a:t>并爬取一个使用异步加载技术的网站。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8700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37359"/>
            <a:ext cx="2682982" cy="46057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7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'</a:t>
            </a:r>
            <a:r>
              <a:rPr lang="en-US" altLang="zh-CN" dirty="0" err="1">
                <a:solidFill>
                  <a:srgbClr val="0070C0"/>
                </a:solidFill>
              </a:rPr>
              <a:t>work_info</a:t>
            </a:r>
            <a:r>
              <a:rPr lang="en-US" altLang="zh-CN" dirty="0">
                <a:solidFill>
                  <a:srgbClr val="0070C0"/>
                </a:solidFill>
              </a:rPr>
              <a:t>': {'salary': 99999,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'position': 'engineer',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'department': None}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}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7302866" y="3055434"/>
            <a:ext cx="3313096" cy="311119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20905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TM03090430[[fn=镶边]]</Template>
  <TotalTime>1616</TotalTime>
  <Words>4493</Words>
  <Application>Microsoft Office PowerPoint</Application>
  <PresentationFormat>宽屏</PresentationFormat>
  <Paragraphs>240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Gungsuh</vt:lpstr>
      <vt:lpstr>方正兰亭黑简体</vt:lpstr>
      <vt:lpstr>方正兰亭刊宋简体</vt:lpstr>
      <vt:lpstr>方正兰亭中黑简体</vt:lpstr>
      <vt:lpstr>方正书宋简体</vt:lpstr>
      <vt:lpstr>黑体</vt:lpstr>
      <vt:lpstr>华文行楷</vt:lpstr>
      <vt:lpstr>华文新魏</vt:lpstr>
      <vt:lpstr>宋体</vt:lpstr>
      <vt:lpstr>Arial</vt:lpstr>
      <vt:lpstr>Blackadder ITC</vt:lpstr>
      <vt:lpstr>Calibri</vt:lpstr>
      <vt:lpstr>Calibri Light</vt:lpstr>
      <vt:lpstr>Times New Roman</vt:lpstr>
      <vt:lpstr>回顾</vt:lpstr>
      <vt:lpstr>    Python  Crawler Development </vt:lpstr>
      <vt:lpstr>第7章  异步加载与请求头</vt:lpstr>
      <vt:lpstr>PowerPoint 演示文稿</vt:lpstr>
      <vt:lpstr>7.1  异步加载</vt:lpstr>
      <vt:lpstr>PowerPoint 演示文稿</vt:lpstr>
      <vt:lpstr>PowerPoint 演示文稿</vt:lpstr>
      <vt:lpstr>7.1.2  JSON介绍与应用</vt:lpstr>
      <vt:lpstr>PowerPoint 演示文稿</vt:lpstr>
      <vt:lpstr>PowerPoint 演示文稿</vt:lpstr>
      <vt:lpstr>PowerPoint 演示文稿</vt:lpstr>
      <vt:lpstr>PowerPoint 演示文稿</vt:lpstr>
      <vt:lpstr>7.1.3  异步GET与POST请求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7.1.4  特殊的异步加载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7.1.5  多次请求的异步加载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7.1.6  基于异步加载的简单登录</vt:lpstr>
      <vt:lpstr>PowerPoint 演示文稿</vt:lpstr>
      <vt:lpstr>PowerPoint 演示文稿</vt:lpstr>
      <vt:lpstr>PowerPoint 演示文稿</vt:lpstr>
      <vt:lpstr>PowerPoint 演示文稿</vt:lpstr>
      <vt:lpstr>7.2  请求头（Headers）</vt:lpstr>
      <vt:lpstr>PowerPoint 演示文稿</vt:lpstr>
      <vt:lpstr>PowerPoint 演示文稿</vt:lpstr>
      <vt:lpstr>7.2.2  伪造请求头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7.3  模拟浏览器</vt:lpstr>
      <vt:lpstr>PowerPoint 演示文稿</vt:lpstr>
      <vt:lpstr>PowerPoint 演示文稿</vt:lpstr>
      <vt:lpstr>PowerPoint 演示文稿</vt:lpstr>
      <vt:lpstr>7.3.1  Selenium介绍</vt:lpstr>
      <vt:lpstr>7.3.2  Selenium安装</vt:lpstr>
      <vt:lpstr>PowerPoint 演示文稿</vt:lpstr>
      <vt:lpstr>7.3.3  Selenium的使用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7.4  阶段案例</vt:lpstr>
      <vt:lpstr>7.4.2  核心代码构建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7.4.3  调试与运行</vt:lpstr>
      <vt:lpstr>7.5  本章小结</vt:lpstr>
      <vt:lpstr>PowerPoint 演示文稿</vt:lpstr>
      <vt:lpstr>7.6  动手实践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Python基础实例教程（微课版）</dc:title>
  <dc:creator>songxin</dc:creator>
  <cp:lastModifiedBy>songxin</cp:lastModifiedBy>
  <cp:revision>78</cp:revision>
  <dcterms:created xsi:type="dcterms:W3CDTF">2018-11-05T02:15:35Z</dcterms:created>
  <dcterms:modified xsi:type="dcterms:W3CDTF">2018-11-15T05:58:21Z</dcterms:modified>
</cp:coreProperties>
</file>